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6"/>
  </p:notesMasterIdLst>
  <p:handoutMasterIdLst>
    <p:handoutMasterId r:id="rId37"/>
  </p:handoutMasterIdLst>
  <p:sldIdLst>
    <p:sldId id="1805" r:id="rId5"/>
    <p:sldId id="2091" r:id="rId6"/>
    <p:sldId id="2093" r:id="rId7"/>
    <p:sldId id="2109" r:id="rId8"/>
    <p:sldId id="2017" r:id="rId9"/>
    <p:sldId id="2020" r:id="rId10"/>
    <p:sldId id="2029" r:id="rId11"/>
    <p:sldId id="2079" r:id="rId12"/>
    <p:sldId id="1994" r:id="rId13"/>
    <p:sldId id="257" r:id="rId14"/>
    <p:sldId id="2069" r:id="rId15"/>
    <p:sldId id="2001" r:id="rId16"/>
    <p:sldId id="2040" r:id="rId17"/>
    <p:sldId id="2104" r:id="rId18"/>
    <p:sldId id="2110" r:id="rId19"/>
    <p:sldId id="2082" r:id="rId20"/>
    <p:sldId id="2081" r:id="rId21"/>
    <p:sldId id="2083" r:id="rId22"/>
    <p:sldId id="2105" r:id="rId23"/>
    <p:sldId id="2096" r:id="rId24"/>
    <p:sldId id="2095" r:id="rId25"/>
    <p:sldId id="2087" r:id="rId26"/>
    <p:sldId id="2103" r:id="rId27"/>
    <p:sldId id="2094" r:id="rId28"/>
    <p:sldId id="2107" r:id="rId29"/>
    <p:sldId id="2111" r:id="rId30"/>
    <p:sldId id="2106" r:id="rId31"/>
    <p:sldId id="2099" r:id="rId32"/>
    <p:sldId id="2100" r:id="rId33"/>
    <p:sldId id="2112" r:id="rId34"/>
    <p:sldId id="2098" r:id="rId35"/>
  </p:sldIdLst>
  <p:sldSz cx="12192000" cy="6858000"/>
  <p:notesSz cx="7010400" cy="92964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LADS Template" id="{38B656EC-D568-4EF7-8842-9FA1AE1192C9}">
          <p14:sldIdLst>
            <p14:sldId id="1805"/>
            <p14:sldId id="2091"/>
            <p14:sldId id="2093"/>
            <p14:sldId id="2109"/>
            <p14:sldId id="2017"/>
            <p14:sldId id="2020"/>
            <p14:sldId id="2029"/>
            <p14:sldId id="2079"/>
            <p14:sldId id="1994"/>
            <p14:sldId id="257"/>
            <p14:sldId id="2069"/>
            <p14:sldId id="2001"/>
            <p14:sldId id="2040"/>
            <p14:sldId id="2104"/>
            <p14:sldId id="2110"/>
            <p14:sldId id="2082"/>
            <p14:sldId id="2081"/>
            <p14:sldId id="2083"/>
            <p14:sldId id="2105"/>
            <p14:sldId id="2096"/>
            <p14:sldId id="2095"/>
            <p14:sldId id="2087"/>
            <p14:sldId id="2103"/>
            <p14:sldId id="2094"/>
            <p14:sldId id="2107"/>
            <p14:sldId id="2111"/>
            <p14:sldId id="2106"/>
            <p14:sldId id="2099"/>
            <p14:sldId id="2100"/>
            <p14:sldId id="2112"/>
            <p14:sldId id="20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CC66FF"/>
    <a:srgbClr val="243A5E"/>
    <a:srgbClr val="008000"/>
    <a:srgbClr val="FEF000"/>
    <a:srgbClr val="000000"/>
    <a:srgbClr val="FFFFFF"/>
    <a:srgbClr val="50E6FF"/>
    <a:srgbClr val="3B2E58"/>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9624" autoAdjust="0"/>
  </p:normalViewPr>
  <p:slideViewPr>
    <p:cSldViewPr snapToGrid="0">
      <p:cViewPr varScale="1">
        <p:scale>
          <a:sx n="78" d="100"/>
          <a:sy n="78" d="100"/>
        </p:scale>
        <p:origin x="580" y="6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t-lezha_microsoft_com/Documents/FastText_Elmo_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t-lezha_microsoft_com/Documents/FastText_Elmo_Resul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err="1"/>
              <a:t>fastText</a:t>
            </a:r>
            <a:r>
              <a:rPr lang="en-US" dirty="0"/>
              <a:t> </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c:f>
              <c:strCache>
                <c:ptCount val="1"/>
                <c:pt idx="0">
                  <c:v>Precision</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Sheet1!$A$3:$A$11</c:f>
              <c:strCache>
                <c:ptCount val="9"/>
                <c:pt idx="0">
                  <c:v>cannot_reach_page</c:v>
                </c:pt>
                <c:pt idx="1">
                  <c:v>dns_not_working_responding</c:v>
                </c:pt>
                <c:pt idx="2">
                  <c:v>hotspot_issue</c:v>
                </c:pt>
                <c:pt idx="3">
                  <c:v>printer_cannot_connect</c:v>
                </c:pt>
                <c:pt idx="4">
                  <c:v>printer_not_working</c:v>
                </c:pt>
                <c:pt idx="5">
                  <c:v>printer_offline</c:v>
                </c:pt>
                <c:pt idx="6">
                  <c:v>vpn_issue</c:v>
                </c:pt>
                <c:pt idx="7">
                  <c:v>wifi_disconnecting</c:v>
                </c:pt>
                <c:pt idx="8">
                  <c:v>wifi_not_working</c:v>
                </c:pt>
              </c:strCache>
            </c:strRef>
          </c:cat>
          <c:val>
            <c:numRef>
              <c:f>Sheet1!$B$3:$B$11</c:f>
              <c:numCache>
                <c:formatCode>General</c:formatCode>
                <c:ptCount val="9"/>
                <c:pt idx="0">
                  <c:v>0.74112220655000005</c:v>
                </c:pt>
                <c:pt idx="1">
                  <c:v>0.64684170193000001</c:v>
                </c:pt>
                <c:pt idx="2">
                  <c:v>0.65114156626499997</c:v>
                </c:pt>
                <c:pt idx="3">
                  <c:v>0.51913305063280002</c:v>
                </c:pt>
                <c:pt idx="4">
                  <c:v>0.60604431467999997</c:v>
                </c:pt>
                <c:pt idx="5">
                  <c:v>0.45865362642599999</c:v>
                </c:pt>
                <c:pt idx="6">
                  <c:v>0.63238113765799997</c:v>
                </c:pt>
                <c:pt idx="7">
                  <c:v>0.66211302550499995</c:v>
                </c:pt>
                <c:pt idx="8">
                  <c:v>0.51301598029499995</c:v>
                </c:pt>
              </c:numCache>
            </c:numRef>
          </c:val>
          <c:extLst>
            <c:ext xmlns:c16="http://schemas.microsoft.com/office/drawing/2014/chart" uri="{C3380CC4-5D6E-409C-BE32-E72D297353CC}">
              <c16:uniqueId val="{00000000-BD1D-4F4E-8F2A-4F5476D809BF}"/>
            </c:ext>
          </c:extLst>
        </c:ser>
        <c:ser>
          <c:idx val="1"/>
          <c:order val="1"/>
          <c:tx>
            <c:strRef>
              <c:f>Sheet1!$C$2</c:f>
              <c:strCache>
                <c:ptCount val="1"/>
                <c:pt idx="0">
                  <c:v>Recall</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Sheet1!$A$3:$A$11</c:f>
              <c:strCache>
                <c:ptCount val="9"/>
                <c:pt idx="0">
                  <c:v>cannot_reach_page</c:v>
                </c:pt>
                <c:pt idx="1">
                  <c:v>dns_not_working_responding</c:v>
                </c:pt>
                <c:pt idx="2">
                  <c:v>hotspot_issue</c:v>
                </c:pt>
                <c:pt idx="3">
                  <c:v>printer_cannot_connect</c:v>
                </c:pt>
                <c:pt idx="4">
                  <c:v>printer_not_working</c:v>
                </c:pt>
                <c:pt idx="5">
                  <c:v>printer_offline</c:v>
                </c:pt>
                <c:pt idx="6">
                  <c:v>vpn_issue</c:v>
                </c:pt>
                <c:pt idx="7">
                  <c:v>wifi_disconnecting</c:v>
                </c:pt>
                <c:pt idx="8">
                  <c:v>wifi_not_working</c:v>
                </c:pt>
              </c:strCache>
            </c:strRef>
          </c:cat>
          <c:val>
            <c:numRef>
              <c:f>Sheet1!$C$3:$C$11</c:f>
              <c:numCache>
                <c:formatCode>General</c:formatCode>
                <c:ptCount val="9"/>
                <c:pt idx="0">
                  <c:v>0.287434732099</c:v>
                </c:pt>
                <c:pt idx="1">
                  <c:v>0.74418539668799999</c:v>
                </c:pt>
                <c:pt idx="2">
                  <c:v>0.576160133066</c:v>
                </c:pt>
                <c:pt idx="3">
                  <c:v>0.33135363642769999</c:v>
                </c:pt>
                <c:pt idx="4">
                  <c:v>0.50379239825800004</c:v>
                </c:pt>
                <c:pt idx="5">
                  <c:v>0.49363581830499997</c:v>
                </c:pt>
                <c:pt idx="6">
                  <c:v>0.75333882687499998</c:v>
                </c:pt>
                <c:pt idx="7">
                  <c:v>0.50465347208900002</c:v>
                </c:pt>
                <c:pt idx="8">
                  <c:v>0.45371594326600001</c:v>
                </c:pt>
              </c:numCache>
            </c:numRef>
          </c:val>
          <c:extLst>
            <c:ext xmlns:c16="http://schemas.microsoft.com/office/drawing/2014/chart" uri="{C3380CC4-5D6E-409C-BE32-E72D297353CC}">
              <c16:uniqueId val="{00000001-BD1D-4F4E-8F2A-4F5476D809BF}"/>
            </c:ext>
          </c:extLst>
        </c:ser>
        <c:ser>
          <c:idx val="2"/>
          <c:order val="2"/>
          <c:tx>
            <c:strRef>
              <c:f>Sheet1!$D$2</c:f>
              <c:strCache>
                <c:ptCount val="1"/>
                <c:pt idx="0">
                  <c:v>AUC</c:v>
                </c:pt>
              </c:strCache>
            </c:strRef>
          </c:tx>
          <c:spPr>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Sheet1!$A$3:$A$11</c:f>
              <c:strCache>
                <c:ptCount val="9"/>
                <c:pt idx="0">
                  <c:v>cannot_reach_page</c:v>
                </c:pt>
                <c:pt idx="1">
                  <c:v>dns_not_working_responding</c:v>
                </c:pt>
                <c:pt idx="2">
                  <c:v>hotspot_issue</c:v>
                </c:pt>
                <c:pt idx="3">
                  <c:v>printer_cannot_connect</c:v>
                </c:pt>
                <c:pt idx="4">
                  <c:v>printer_not_working</c:v>
                </c:pt>
                <c:pt idx="5">
                  <c:v>printer_offline</c:v>
                </c:pt>
                <c:pt idx="6">
                  <c:v>vpn_issue</c:v>
                </c:pt>
                <c:pt idx="7">
                  <c:v>wifi_disconnecting</c:v>
                </c:pt>
                <c:pt idx="8">
                  <c:v>wifi_not_working</c:v>
                </c:pt>
              </c:strCache>
            </c:strRef>
          </c:cat>
          <c:val>
            <c:numRef>
              <c:f>Sheet1!$D$3:$D$11</c:f>
              <c:numCache>
                <c:formatCode>General</c:formatCode>
                <c:ptCount val="9"/>
                <c:pt idx="0">
                  <c:v>0.78466365134799998</c:v>
                </c:pt>
                <c:pt idx="1">
                  <c:v>0.93342935413799999</c:v>
                </c:pt>
                <c:pt idx="2">
                  <c:v>0.91216332846799997</c:v>
                </c:pt>
                <c:pt idx="3">
                  <c:v>0.88850836552800005</c:v>
                </c:pt>
                <c:pt idx="4">
                  <c:v>0.90755926863299996</c:v>
                </c:pt>
                <c:pt idx="5">
                  <c:v>0.90315200620400005</c:v>
                </c:pt>
                <c:pt idx="6">
                  <c:v>0.96757676233400003</c:v>
                </c:pt>
                <c:pt idx="7">
                  <c:v>0.89685903173500003</c:v>
                </c:pt>
                <c:pt idx="8">
                  <c:v>0.67336135492100002</c:v>
                </c:pt>
              </c:numCache>
            </c:numRef>
          </c:val>
          <c:extLst>
            <c:ext xmlns:c16="http://schemas.microsoft.com/office/drawing/2014/chart" uri="{C3380CC4-5D6E-409C-BE32-E72D297353CC}">
              <c16:uniqueId val="{00000002-BD1D-4F4E-8F2A-4F5476D809BF}"/>
            </c:ext>
          </c:extLst>
        </c:ser>
        <c:ser>
          <c:idx val="3"/>
          <c:order val="3"/>
          <c:tx>
            <c:strRef>
              <c:f>Sheet1!$E$2</c:f>
              <c:strCache>
                <c:ptCount val="1"/>
                <c:pt idx="0">
                  <c:v>F1-Score</c:v>
                </c:pt>
              </c:strCache>
            </c:strRef>
          </c:tx>
          <c:spPr>
            <a:solidFill>
              <a:schemeClr val="accent4">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Sheet1!$A$3:$A$11</c:f>
              <c:strCache>
                <c:ptCount val="9"/>
                <c:pt idx="0">
                  <c:v>cannot_reach_page</c:v>
                </c:pt>
                <c:pt idx="1">
                  <c:v>dns_not_working_responding</c:v>
                </c:pt>
                <c:pt idx="2">
                  <c:v>hotspot_issue</c:v>
                </c:pt>
                <c:pt idx="3">
                  <c:v>printer_cannot_connect</c:v>
                </c:pt>
                <c:pt idx="4">
                  <c:v>printer_not_working</c:v>
                </c:pt>
                <c:pt idx="5">
                  <c:v>printer_offline</c:v>
                </c:pt>
                <c:pt idx="6">
                  <c:v>vpn_issue</c:v>
                </c:pt>
                <c:pt idx="7">
                  <c:v>wifi_disconnecting</c:v>
                </c:pt>
                <c:pt idx="8">
                  <c:v>wifi_not_working</c:v>
                </c:pt>
              </c:strCache>
            </c:strRef>
          </c:cat>
          <c:val>
            <c:numRef>
              <c:f>Sheet1!$E$3:$E$11</c:f>
              <c:numCache>
                <c:formatCode>General</c:formatCode>
                <c:ptCount val="9"/>
                <c:pt idx="0">
                  <c:v>0.41402695451900001</c:v>
                </c:pt>
                <c:pt idx="1">
                  <c:v>0.69189695987499999</c:v>
                </c:pt>
                <c:pt idx="2">
                  <c:v>0.60743141316399996</c:v>
                </c:pt>
                <c:pt idx="3">
                  <c:v>0.40304390948699997</c:v>
                </c:pt>
                <c:pt idx="4">
                  <c:v>0.54872093630399998</c:v>
                </c:pt>
                <c:pt idx="5">
                  <c:v>0.47412670684800001</c:v>
                </c:pt>
                <c:pt idx="6">
                  <c:v>0.68712519168599995</c:v>
                </c:pt>
                <c:pt idx="7">
                  <c:v>0.57146331882500001</c:v>
                </c:pt>
                <c:pt idx="8">
                  <c:v>0.47921403930299999</c:v>
                </c:pt>
              </c:numCache>
            </c:numRef>
          </c:val>
          <c:extLst>
            <c:ext xmlns:c16="http://schemas.microsoft.com/office/drawing/2014/chart" uri="{C3380CC4-5D6E-409C-BE32-E72D297353CC}">
              <c16:uniqueId val="{00000003-BD1D-4F4E-8F2A-4F5476D809BF}"/>
            </c:ext>
          </c:extLst>
        </c:ser>
        <c:dLbls>
          <c:showLegendKey val="0"/>
          <c:showVal val="0"/>
          <c:showCatName val="0"/>
          <c:showSerName val="0"/>
          <c:showPercent val="0"/>
          <c:showBubbleSize val="0"/>
        </c:dLbls>
        <c:gapWidth val="100"/>
        <c:overlap val="-24"/>
        <c:axId val="828176200"/>
        <c:axId val="828176856"/>
      </c:barChart>
      <c:catAx>
        <c:axId val="8281762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8176856"/>
        <c:crosses val="autoZero"/>
        <c:auto val="1"/>
        <c:lblAlgn val="ctr"/>
        <c:lblOffset val="100"/>
        <c:noMultiLvlLbl val="0"/>
      </c:catAx>
      <c:valAx>
        <c:axId val="828176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8176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Elmo</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Sheet1!$H$2</c:f>
              <c:strCache>
                <c:ptCount val="1"/>
                <c:pt idx="0">
                  <c:v>Precision</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Sheet1!$G$3:$G$11</c:f>
              <c:strCache>
                <c:ptCount val="9"/>
                <c:pt idx="0">
                  <c:v>cannot_reach_page</c:v>
                </c:pt>
                <c:pt idx="1">
                  <c:v>dns_not_working_responding</c:v>
                </c:pt>
                <c:pt idx="2">
                  <c:v>hotspot_issue</c:v>
                </c:pt>
                <c:pt idx="3">
                  <c:v>printer_cannot_connect</c:v>
                </c:pt>
                <c:pt idx="4">
                  <c:v>printer_not_working</c:v>
                </c:pt>
                <c:pt idx="5">
                  <c:v>printer_offline</c:v>
                </c:pt>
                <c:pt idx="6">
                  <c:v>vpn_issue</c:v>
                </c:pt>
                <c:pt idx="7">
                  <c:v>wifi_disconnecting</c:v>
                </c:pt>
                <c:pt idx="8">
                  <c:v>wifi_not_working</c:v>
                </c:pt>
              </c:strCache>
            </c:strRef>
          </c:cat>
          <c:val>
            <c:numRef>
              <c:f>Sheet1!$H$3:$H$11</c:f>
              <c:numCache>
                <c:formatCode>General</c:formatCode>
                <c:ptCount val="9"/>
                <c:pt idx="0">
                  <c:v>0.41861178437800001</c:v>
                </c:pt>
                <c:pt idx="1">
                  <c:v>0.84657872282900004</c:v>
                </c:pt>
                <c:pt idx="2">
                  <c:v>0.61878916289499997</c:v>
                </c:pt>
                <c:pt idx="3">
                  <c:v>0.48682189082400001</c:v>
                </c:pt>
                <c:pt idx="4">
                  <c:v>0.57998364798099999</c:v>
                </c:pt>
                <c:pt idx="5">
                  <c:v>0.66852916605199997</c:v>
                </c:pt>
                <c:pt idx="6">
                  <c:v>0.82430333213600004</c:v>
                </c:pt>
                <c:pt idx="7">
                  <c:v>0.62997634250500001</c:v>
                </c:pt>
                <c:pt idx="8">
                  <c:v>0.45519315237199998</c:v>
                </c:pt>
              </c:numCache>
            </c:numRef>
          </c:val>
          <c:extLst>
            <c:ext xmlns:c16="http://schemas.microsoft.com/office/drawing/2014/chart" uri="{C3380CC4-5D6E-409C-BE32-E72D297353CC}">
              <c16:uniqueId val="{00000000-AE37-4606-9A6A-DD80B927D4C5}"/>
            </c:ext>
          </c:extLst>
        </c:ser>
        <c:ser>
          <c:idx val="1"/>
          <c:order val="1"/>
          <c:tx>
            <c:strRef>
              <c:f>Sheet1!$I$2</c:f>
              <c:strCache>
                <c:ptCount val="1"/>
                <c:pt idx="0">
                  <c:v>Recall</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Sheet1!$G$3:$G$11</c:f>
              <c:strCache>
                <c:ptCount val="9"/>
                <c:pt idx="0">
                  <c:v>cannot_reach_page</c:v>
                </c:pt>
                <c:pt idx="1">
                  <c:v>dns_not_working_responding</c:v>
                </c:pt>
                <c:pt idx="2">
                  <c:v>hotspot_issue</c:v>
                </c:pt>
                <c:pt idx="3">
                  <c:v>printer_cannot_connect</c:v>
                </c:pt>
                <c:pt idx="4">
                  <c:v>printer_not_working</c:v>
                </c:pt>
                <c:pt idx="5">
                  <c:v>printer_offline</c:v>
                </c:pt>
                <c:pt idx="6">
                  <c:v>vpn_issue</c:v>
                </c:pt>
                <c:pt idx="7">
                  <c:v>wifi_disconnecting</c:v>
                </c:pt>
                <c:pt idx="8">
                  <c:v>wifi_not_working</c:v>
                </c:pt>
              </c:strCache>
            </c:strRef>
          </c:cat>
          <c:val>
            <c:numRef>
              <c:f>Sheet1!$I$3:$I$11</c:f>
              <c:numCache>
                <c:formatCode>General</c:formatCode>
                <c:ptCount val="9"/>
                <c:pt idx="0">
                  <c:v>0.36771351566600002</c:v>
                </c:pt>
                <c:pt idx="1">
                  <c:v>0.761829385139</c:v>
                </c:pt>
                <c:pt idx="2">
                  <c:v>0.51524171174900002</c:v>
                </c:pt>
                <c:pt idx="3">
                  <c:v>0.458329208875</c:v>
                </c:pt>
                <c:pt idx="4">
                  <c:v>0.58397509707600004</c:v>
                </c:pt>
                <c:pt idx="5">
                  <c:v>0.54076056129600003</c:v>
                </c:pt>
                <c:pt idx="6">
                  <c:v>0.70904447385400005</c:v>
                </c:pt>
                <c:pt idx="7">
                  <c:v>0.63911549716799998</c:v>
                </c:pt>
                <c:pt idx="8">
                  <c:v>0.46896212712000002</c:v>
                </c:pt>
              </c:numCache>
            </c:numRef>
          </c:val>
          <c:extLst>
            <c:ext xmlns:c16="http://schemas.microsoft.com/office/drawing/2014/chart" uri="{C3380CC4-5D6E-409C-BE32-E72D297353CC}">
              <c16:uniqueId val="{00000001-AE37-4606-9A6A-DD80B927D4C5}"/>
            </c:ext>
          </c:extLst>
        </c:ser>
        <c:ser>
          <c:idx val="2"/>
          <c:order val="2"/>
          <c:tx>
            <c:strRef>
              <c:f>Sheet1!$J$2</c:f>
              <c:strCache>
                <c:ptCount val="1"/>
                <c:pt idx="0">
                  <c:v>AUC</c:v>
                </c:pt>
              </c:strCache>
            </c:strRef>
          </c:tx>
          <c:spPr>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Sheet1!$G$3:$G$11</c:f>
              <c:strCache>
                <c:ptCount val="9"/>
                <c:pt idx="0">
                  <c:v>cannot_reach_page</c:v>
                </c:pt>
                <c:pt idx="1">
                  <c:v>dns_not_working_responding</c:v>
                </c:pt>
                <c:pt idx="2">
                  <c:v>hotspot_issue</c:v>
                </c:pt>
                <c:pt idx="3">
                  <c:v>printer_cannot_connect</c:v>
                </c:pt>
                <c:pt idx="4">
                  <c:v>printer_not_working</c:v>
                </c:pt>
                <c:pt idx="5">
                  <c:v>printer_offline</c:v>
                </c:pt>
                <c:pt idx="6">
                  <c:v>vpn_issue</c:v>
                </c:pt>
                <c:pt idx="7">
                  <c:v>wifi_disconnecting</c:v>
                </c:pt>
                <c:pt idx="8">
                  <c:v>wifi_not_working</c:v>
                </c:pt>
              </c:strCache>
            </c:strRef>
          </c:cat>
          <c:val>
            <c:numRef>
              <c:f>Sheet1!$J$3:$J$11</c:f>
              <c:numCache>
                <c:formatCode>General</c:formatCode>
                <c:ptCount val="9"/>
                <c:pt idx="0">
                  <c:v>0.74260788282599999</c:v>
                </c:pt>
                <c:pt idx="1">
                  <c:v>0.92502416458600001</c:v>
                </c:pt>
                <c:pt idx="2">
                  <c:v>0.83219159089500006</c:v>
                </c:pt>
                <c:pt idx="3">
                  <c:v>0.87702874417999999</c:v>
                </c:pt>
                <c:pt idx="4">
                  <c:v>0.88817824192100003</c:v>
                </c:pt>
                <c:pt idx="5">
                  <c:v>0.93552452547800002</c:v>
                </c:pt>
                <c:pt idx="6">
                  <c:v>0.89245260430600004</c:v>
                </c:pt>
                <c:pt idx="7">
                  <c:v>0.89889606148300005</c:v>
                </c:pt>
                <c:pt idx="8">
                  <c:v>0.59417597016699997</c:v>
                </c:pt>
              </c:numCache>
            </c:numRef>
          </c:val>
          <c:extLst>
            <c:ext xmlns:c16="http://schemas.microsoft.com/office/drawing/2014/chart" uri="{C3380CC4-5D6E-409C-BE32-E72D297353CC}">
              <c16:uniqueId val="{00000002-AE37-4606-9A6A-DD80B927D4C5}"/>
            </c:ext>
          </c:extLst>
        </c:ser>
        <c:ser>
          <c:idx val="3"/>
          <c:order val="3"/>
          <c:tx>
            <c:strRef>
              <c:f>Sheet1!$K$2</c:f>
              <c:strCache>
                <c:ptCount val="1"/>
                <c:pt idx="0">
                  <c:v>F1-Score</c:v>
                </c:pt>
              </c:strCache>
            </c:strRef>
          </c:tx>
          <c:spPr>
            <a:solidFill>
              <a:schemeClr val="accent4">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Sheet1!$G$3:$G$11</c:f>
              <c:strCache>
                <c:ptCount val="9"/>
                <c:pt idx="0">
                  <c:v>cannot_reach_page</c:v>
                </c:pt>
                <c:pt idx="1">
                  <c:v>dns_not_working_responding</c:v>
                </c:pt>
                <c:pt idx="2">
                  <c:v>hotspot_issue</c:v>
                </c:pt>
                <c:pt idx="3">
                  <c:v>printer_cannot_connect</c:v>
                </c:pt>
                <c:pt idx="4">
                  <c:v>printer_not_working</c:v>
                </c:pt>
                <c:pt idx="5">
                  <c:v>printer_offline</c:v>
                </c:pt>
                <c:pt idx="6">
                  <c:v>vpn_issue</c:v>
                </c:pt>
                <c:pt idx="7">
                  <c:v>wifi_disconnecting</c:v>
                </c:pt>
                <c:pt idx="8">
                  <c:v>wifi_not_working</c:v>
                </c:pt>
              </c:strCache>
            </c:strRef>
          </c:cat>
          <c:val>
            <c:numRef>
              <c:f>Sheet1!$K$3:$K$11</c:f>
              <c:numCache>
                <c:formatCode>General</c:formatCode>
                <c:ptCount val="9"/>
                <c:pt idx="0">
                  <c:v>0.39144081007300002</c:v>
                </c:pt>
                <c:pt idx="1">
                  <c:v>0.79950457643100004</c:v>
                </c:pt>
                <c:pt idx="2">
                  <c:v>0.56186704316299996</c:v>
                </c:pt>
                <c:pt idx="3">
                  <c:v>0.47062901040999999</c:v>
                </c:pt>
                <c:pt idx="4">
                  <c:v>0.58143127910299996</c:v>
                </c:pt>
                <c:pt idx="5">
                  <c:v>0.59492997198899999</c:v>
                </c:pt>
                <c:pt idx="6">
                  <c:v>0.76049137729000005</c:v>
                </c:pt>
                <c:pt idx="7">
                  <c:v>0.63339702521800001</c:v>
                </c:pt>
                <c:pt idx="8">
                  <c:v>0.46174164818699998</c:v>
                </c:pt>
              </c:numCache>
            </c:numRef>
          </c:val>
          <c:extLst>
            <c:ext xmlns:c16="http://schemas.microsoft.com/office/drawing/2014/chart" uri="{C3380CC4-5D6E-409C-BE32-E72D297353CC}">
              <c16:uniqueId val="{00000003-AE37-4606-9A6A-DD80B927D4C5}"/>
            </c:ext>
          </c:extLst>
        </c:ser>
        <c:dLbls>
          <c:showLegendKey val="0"/>
          <c:showVal val="0"/>
          <c:showCatName val="0"/>
          <c:showSerName val="0"/>
          <c:showPercent val="0"/>
          <c:showBubbleSize val="0"/>
        </c:dLbls>
        <c:gapWidth val="100"/>
        <c:overlap val="-24"/>
        <c:axId val="709367480"/>
        <c:axId val="709369448"/>
      </c:barChart>
      <c:catAx>
        <c:axId val="7093674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9369448"/>
        <c:crosses val="autoZero"/>
        <c:auto val="1"/>
        <c:lblAlgn val="ctr"/>
        <c:lblOffset val="100"/>
        <c:noMultiLvlLbl val="0"/>
      </c:catAx>
      <c:valAx>
        <c:axId val="709369448"/>
        <c:scaling>
          <c:orientation val="minMax"/>
          <c:max val="1.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9367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60F9EC6-89FF-47E1-8594-1A32E3B45134}" type="datetime8">
              <a:rPr lang="en-US" smtClean="0">
                <a:latin typeface="Segoe UI" pitchFamily="34" charset="0"/>
              </a:rPr>
              <a:t>9/12/2019 1:12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6CE63F-9E7F-4C04-9D0D-FCA25A8E9E86}" type="datetime8">
              <a:rPr lang="en-US" smtClean="0"/>
              <a:t>9/12/2019 1:12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once doubt it is a type of parental control built by Microsoft to limit my game time.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505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a:t>Epoch = 100, </a:t>
            </a:r>
            <a:r>
              <a:rPr lang="en-US" sz="900" dirty="0" err="1"/>
              <a:t>epoch_length</a:t>
            </a:r>
            <a:r>
              <a:rPr lang="en-US" sz="900" dirty="0"/>
              <a:t> = 100, </a:t>
            </a:r>
            <a:r>
              <a:rPr lang="en-US" sz="900" dirty="0" err="1"/>
              <a:t>Test_per_epoch</a:t>
            </a:r>
            <a:r>
              <a:rPr lang="en-US" sz="900" dirty="0"/>
              <a:t> = 20</a:t>
            </a:r>
          </a:p>
          <a:p>
            <a:pPr lvl="0"/>
            <a:endParaRPr lang="en-US" sz="900" dirty="0"/>
          </a:p>
          <a:p>
            <a:pPr lvl="0"/>
            <a:r>
              <a:rPr lang="en-US" sz="900" dirty="0"/>
              <a:t>33 (Same Constituency, Same Candidate, Preferential Voting, $ 0.04)</a:t>
            </a:r>
          </a:p>
          <a:p>
            <a:pPr lvl="0"/>
            <a:r>
              <a:rPr lang="en-US" sz="900" dirty="0"/>
              <a:t>74 (Different Constituency, Eliminate one Candidate, Preferential Voting, $ 0.05)</a:t>
            </a:r>
          </a:p>
          <a:p>
            <a:pPr lvl="0"/>
            <a:r>
              <a:rPr lang="en-US" sz="900" dirty="0"/>
              <a:t>119 (Different Constituency, Additional Candidate, Preferential Voting, $ 0.1)</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34533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8560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9/12/2019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1529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idx="10"/>
          </p:nvPr>
        </p:nvSpPr>
        <p:spPr/>
        <p:txBody>
          <a:bodyPr/>
          <a:lstStyle/>
          <a:p>
            <a:pPr defTabSz="931740">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9427A7F7-BB1E-479D-AFAA-B52F4D0C99F2}" type="datetime8">
              <a:rPr lang="en-US">
                <a:solidFill>
                  <a:prstClr val="black"/>
                </a:solidFill>
              </a:rPr>
              <a:pPr defTabSz="931740">
                <a:defRPr/>
              </a:pPr>
              <a:t>9/12/2019 1:12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7</a:t>
            </a:fld>
            <a:endParaRPr lang="en-US" dirty="0">
              <a:solidFill>
                <a:prstClr val="black"/>
              </a:solidFill>
            </a:endParaRPr>
          </a:p>
        </p:txBody>
      </p:sp>
    </p:spTree>
    <p:extLst>
      <p:ext uri="{BB962C8B-B14F-4D97-AF65-F5344CB8AC3E}">
        <p14:creationId xmlns:p14="http://schemas.microsoft.com/office/powerpoint/2010/main" val="319843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(t-SNE) </a:t>
            </a:r>
            <a:r>
              <a:rPr lang="en-US" sz="900" b="1" dirty="0"/>
              <a:t>t-Distributed Stochastic Neighbor Embedding </a:t>
            </a:r>
            <a:r>
              <a:rPr lang="en-US" sz="900" dirty="0"/>
              <a:t>is a </a:t>
            </a:r>
            <a:r>
              <a:rPr lang="en-US" sz="900" b="1" dirty="0"/>
              <a:t>non</a:t>
            </a:r>
            <a:r>
              <a:rPr lang="en-US" sz="900" dirty="0"/>
              <a:t>-linear dimensionality reduction algorithm used for exploring high-dimensional data. It maps multi-dimensional data to two or more dimensions suitable for human observation.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95817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40">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72E0C910-0166-48E0-B8EF-5071277A02A8}" type="datetime8">
              <a:rPr lang="en-US">
                <a:solidFill>
                  <a:prstClr val="black"/>
                </a:solidFill>
              </a:rPr>
              <a:pPr defTabSz="931740">
                <a:defRPr/>
              </a:pPr>
              <a:t>9/12/2019 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9</a:t>
            </a:fld>
            <a:endParaRPr lang="en-US" dirty="0">
              <a:solidFill>
                <a:prstClr val="black"/>
              </a:solidFill>
            </a:endParaRPr>
          </a:p>
        </p:txBody>
      </p:sp>
    </p:spTree>
    <p:extLst>
      <p:ext uri="{BB962C8B-B14F-4D97-AF65-F5344CB8AC3E}">
        <p14:creationId xmlns:p14="http://schemas.microsoft.com/office/powerpoint/2010/main" val="265742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3858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23"/>
              </a:spcAft>
            </a:pPr>
            <a:endParaRPr lang="en-US" sz="8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25107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t>Simulator generates new samples by distributions and parameters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24615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32DFEEB-2F28-45D6-A81A-F2B79C593887}"/>
              </a:ext>
            </a:extLst>
          </p:cNvPr>
          <p:cNvPicPr>
            <a:picLocks noChangeAspect="1"/>
          </p:cNvPicPr>
          <p:nvPr userDrawn="1"/>
        </p:nvPicPr>
        <p:blipFill>
          <a:blip r:embed="rId3"/>
          <a:stretch>
            <a:fillRect/>
          </a:stretch>
        </p:blipFill>
        <p:spPr bwMode="ltGray">
          <a:xfrm>
            <a:off x="865" y="2413144"/>
            <a:ext cx="12190271" cy="2031711"/>
          </a:xfrm>
          <a:prstGeom prst="rect">
            <a:avLst/>
          </a:prstGeom>
        </p:spPr>
      </p:pic>
      <p:pic>
        <p:nvPicPr>
          <p:cNvPr id="8" name="Picture 7">
            <a:extLst>
              <a:ext uri="{FF2B5EF4-FFF2-40B4-BE49-F238E27FC236}">
                <a16:creationId xmlns:a16="http://schemas.microsoft.com/office/drawing/2014/main" id="{C2A8E158-1DB8-4576-BD9E-5CFB55056A77}"/>
              </a:ext>
            </a:extLst>
          </p:cNvPr>
          <p:cNvPicPr>
            <a:picLocks noChangeAspect="1"/>
          </p:cNvPicPr>
          <p:nvPr userDrawn="1"/>
        </p:nvPicPr>
        <p:blipFill>
          <a:blip r:embed="rId4"/>
          <a:stretch>
            <a:fillRect/>
          </a:stretch>
        </p:blipFill>
        <p:spPr bwMode="black">
          <a:xfrm>
            <a:off x="584200" y="2785821"/>
            <a:ext cx="2047742" cy="545115"/>
          </a:xfrm>
          <a:prstGeom prst="rect">
            <a:avLst/>
          </a:prstGeom>
        </p:spPr>
      </p:pic>
      <p:sp>
        <p:nvSpPr>
          <p:cNvPr id="10" name="Title 1">
            <a:extLst>
              <a:ext uri="{FF2B5EF4-FFF2-40B4-BE49-F238E27FC236}">
                <a16:creationId xmlns:a16="http://schemas.microsoft.com/office/drawing/2014/main" id="{9E903B98-53C7-48B6-8CD4-AA3BFFDCB082}"/>
              </a:ext>
            </a:extLst>
          </p:cNvPr>
          <p:cNvSpPr>
            <a:spLocks noGrp="1"/>
          </p:cNvSpPr>
          <p:nvPr>
            <p:ph type="title" hasCustomPrompt="1"/>
          </p:nvPr>
        </p:nvSpPr>
        <p:spPr>
          <a:xfrm>
            <a:off x="584200" y="3518967"/>
            <a:ext cx="5199695" cy="715581"/>
          </a:xfrm>
        </p:spPr>
        <p:txBody>
          <a:bodyPr/>
          <a:lstStyle>
            <a:lvl1pPr>
              <a:lnSpc>
                <a:spcPct val="110000"/>
              </a:lnSpc>
              <a:defRPr lang="en-US" sz="2200" b="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r>
              <a:rPr lang="en-US" dirty="0"/>
              <a:t>Click to edit </a:t>
            </a:r>
            <a:br>
              <a:rPr lang="en-US" dirty="0"/>
            </a:br>
            <a:r>
              <a:rPr lang="en-US" dirty="0"/>
              <a:t>event title</a:t>
            </a:r>
          </a:p>
        </p:txBody>
      </p:sp>
      <p:sp>
        <p:nvSpPr>
          <p:cNvPr id="11" name="Text Placeholder 8">
            <a:extLst>
              <a:ext uri="{FF2B5EF4-FFF2-40B4-BE49-F238E27FC236}">
                <a16:creationId xmlns:a16="http://schemas.microsoft.com/office/drawing/2014/main" id="{8C439D4F-D913-4477-823A-9813F553D3ED}"/>
              </a:ext>
            </a:extLst>
          </p:cNvPr>
          <p:cNvSpPr>
            <a:spLocks noGrp="1"/>
          </p:cNvSpPr>
          <p:nvPr>
            <p:ph type="body" sz="quarter" idx="10" hasCustomPrompt="1"/>
          </p:nvPr>
        </p:nvSpPr>
        <p:spPr>
          <a:xfrm>
            <a:off x="6367230" y="3895994"/>
            <a:ext cx="5240570" cy="338554"/>
          </a:xfrm>
        </p:spPr>
        <p:txBody>
          <a:bodyPr/>
          <a:lstStyle>
            <a:lvl1pPr marL="0" indent="0" algn="r">
              <a:buNone/>
              <a:defRPr lang="en-US" sz="220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pPr lvl="0"/>
            <a:r>
              <a:rPr lang="en-US" dirty="0"/>
              <a:t>EVENT DATE</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9C0C0D-87F1-4DC3-AE72-31DB9E3613DC}"/>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8" name="Rectangle 7">
            <a:extLst>
              <a:ext uri="{FF2B5EF4-FFF2-40B4-BE49-F238E27FC236}">
                <a16:creationId xmlns:a16="http://schemas.microsoft.com/office/drawing/2014/main" id="{D1AC4E3B-5C51-41FA-801E-F3694A6FA4B5}"/>
              </a:ext>
            </a:extLst>
          </p:cNvPr>
          <p:cNvSpPr/>
          <p:nvPr userDrawn="1"/>
        </p:nvSpPr>
        <p:spPr bwMode="auto">
          <a:xfrm>
            <a:off x="-5094"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13152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9323-1BEB-4120-81D6-CF4C467A047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30519">
                      <a:srgbClr val="FFFFFF"/>
                    </a:gs>
                    <a:gs pos="51000">
                      <a:srgbClr val="FFFFFF"/>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03E5E-C5C8-4A61-A03D-F2F3D947FEA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79569F-D3C1-4AED-AC7E-8F24C1CD4203}"/>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6" name="Rectangle 5">
            <a:extLst>
              <a:ext uri="{FF2B5EF4-FFF2-40B4-BE49-F238E27FC236}">
                <a16:creationId xmlns:a16="http://schemas.microsoft.com/office/drawing/2014/main" id="{43DF2D82-BC63-4876-A41E-EA4A643D35AD}"/>
              </a:ext>
            </a:extLst>
          </p:cNvPr>
          <p:cNvSpPr/>
          <p:nvPr userDrawn="1"/>
        </p:nvSpPr>
        <p:spPr bwMode="auto">
          <a:xfrm>
            <a:off x="1" y="0"/>
            <a:ext cx="12186904" cy="6858000"/>
          </a:xfrm>
          <a:prstGeom prst="rect">
            <a:avLst/>
          </a:prstGeom>
          <a:gradFill flip="none" rotWithShape="1">
            <a:gsLst>
              <a:gs pos="8000">
                <a:schemeClr val="bg1"/>
              </a:gs>
              <a:gs pos="50000">
                <a:schemeClr val="bg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a:extLst>
              <a:ext uri="{FF2B5EF4-FFF2-40B4-BE49-F238E27FC236}">
                <a16:creationId xmlns:a16="http://schemas.microsoft.com/office/drawing/2014/main" id="{3F6DDB65-3443-4048-91DE-D68C16A83807}"/>
              </a:ext>
            </a:extLst>
          </p:cNvPr>
          <p:cNvSpPr>
            <a:spLocks noGrp="1"/>
          </p:cNvSpPr>
          <p:nvPr>
            <p:ph type="pic" sz="quarter" idx="11" hasCustomPrompt="1"/>
          </p:nvPr>
        </p:nvSpPr>
        <p:spPr bwMode="gray">
          <a:xfrm>
            <a:off x="5334000" y="0"/>
            <a:ext cx="6858000" cy="6858000"/>
          </a:xfrm>
          <a:pattFill prst="dotGrid">
            <a:fgClr>
              <a:schemeClr val="tx1">
                <a:lumMod val="10000"/>
                <a:lumOff val="90000"/>
              </a:schemeClr>
            </a:fgClr>
            <a:bgClr>
              <a:schemeClr val="bg1"/>
            </a:bgClr>
          </a:pattFill>
        </p:spPr>
        <p:txBody>
          <a:bodyPr lIns="0" tIns="2011680" rIns="0" anchor="t" anchorCtr="0">
            <a:noAutofit/>
          </a:bodyPr>
          <a:lstStyle>
            <a:lvl1pPr marL="0" indent="0" algn="ctr">
              <a:lnSpc>
                <a:spcPct val="100000"/>
              </a:lnSpc>
              <a:buNone/>
              <a:defRPr sz="1600" b="1">
                <a:solidFill>
                  <a:schemeClr val="tx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54BCC6-7CED-47BE-A658-B96AD0975FCD}"/>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2" name="Rectangle 1">
            <a:extLst>
              <a:ext uri="{FF2B5EF4-FFF2-40B4-BE49-F238E27FC236}">
                <a16:creationId xmlns:a16="http://schemas.microsoft.com/office/drawing/2014/main" id="{7BB675B3-FE5B-4465-BFF0-9B19F834F03F}"/>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28621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EB0A-0087-46BA-9941-3DD961C84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F8F9F-05B5-4E33-AE19-D9EAC2A7A4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F48DB-20C2-4722-8F23-CEFE0E777A45}"/>
              </a:ext>
            </a:extLst>
          </p:cNvPr>
          <p:cNvSpPr>
            <a:spLocks noGrp="1"/>
          </p:cNvSpPr>
          <p:nvPr>
            <p:ph type="dt" sz="half" idx="10"/>
          </p:nvPr>
        </p:nvSpPr>
        <p:spPr/>
        <p:txBody>
          <a:bodyPr/>
          <a:lstStyle/>
          <a:p>
            <a:fld id="{51CCC207-C3D5-4018-AFE4-F2FF30A1F6D7}" type="datetimeFigureOut">
              <a:rPr lang="en-US" smtClean="0"/>
              <a:t>9/12/2019</a:t>
            </a:fld>
            <a:endParaRPr lang="en-US"/>
          </a:p>
        </p:txBody>
      </p:sp>
      <p:sp>
        <p:nvSpPr>
          <p:cNvPr id="5" name="Footer Placeholder 4">
            <a:extLst>
              <a:ext uri="{FF2B5EF4-FFF2-40B4-BE49-F238E27FC236}">
                <a16:creationId xmlns:a16="http://schemas.microsoft.com/office/drawing/2014/main" id="{3DB1AC61-17A3-4E85-A0B2-E09EC566F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3A167-95BF-462E-AE3E-F0F7CE949B3C}"/>
              </a:ext>
            </a:extLst>
          </p:cNvPr>
          <p:cNvSpPr>
            <a:spLocks noGrp="1"/>
          </p:cNvSpPr>
          <p:nvPr>
            <p:ph type="sldNum" sz="quarter" idx="12"/>
          </p:nvPr>
        </p:nvSpPr>
        <p:spPr/>
        <p:txBody>
          <a:bodyPr/>
          <a:lstStyle/>
          <a:p>
            <a:fld id="{A9D33939-9FA0-4591-8169-817A7DA27077}" type="slidenum">
              <a:rPr lang="en-US" smtClean="0"/>
              <a:t>‹#›</a:t>
            </a:fld>
            <a:endParaRPr lang="en-US"/>
          </a:p>
        </p:txBody>
      </p:sp>
    </p:spTree>
    <p:extLst>
      <p:ext uri="{BB962C8B-B14F-4D97-AF65-F5344CB8AC3E}">
        <p14:creationId xmlns:p14="http://schemas.microsoft.com/office/powerpoint/2010/main" val="337944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DD53C4-C4E2-4DC4-B441-C2D7FAC64589}"/>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9445"/>
            <a:ext cx="12181810" cy="6854348"/>
          </a:xfrm>
          <a:prstGeom prst="rect">
            <a:avLst/>
          </a:prstGeom>
        </p:spPr>
      </p:pic>
      <p:sp>
        <p:nvSpPr>
          <p:cNvPr id="9" name="Rectangle 8">
            <a:extLst>
              <a:ext uri="{FF2B5EF4-FFF2-40B4-BE49-F238E27FC236}">
                <a16:creationId xmlns:a16="http://schemas.microsoft.com/office/drawing/2014/main" id="{AA596BC4-C34D-4D36-9A2E-5B4A14F18902}"/>
              </a:ext>
            </a:extLst>
          </p:cNvPr>
          <p:cNvSpPr/>
          <p:nvPr userDrawn="1"/>
        </p:nvSpPr>
        <p:spPr bwMode="auto">
          <a:xfrm>
            <a:off x="-5094" y="-6096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19558C6-915A-4E82-B887-40FE47A71AF6}"/>
              </a:ext>
            </a:extLst>
          </p:cNvPr>
          <p:cNvPicPr>
            <a:picLocks noChangeAspect="1"/>
          </p:cNvPicPr>
          <p:nvPr userDrawn="1"/>
        </p:nvPicPr>
        <p:blipFill>
          <a:blip r:embed="rId4"/>
          <a:stretch>
            <a:fillRect/>
          </a:stretch>
        </p:blipFill>
        <p:spPr bwMode="black">
          <a:xfrm>
            <a:off x="10236598" y="588962"/>
            <a:ext cx="1366440" cy="292608"/>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DD53C4-C4E2-4DC4-B441-C2D7FAC64589}"/>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9445"/>
            <a:ext cx="12181810" cy="6854348"/>
          </a:xfrm>
          <a:prstGeom prst="rect">
            <a:avLst/>
          </a:prstGeom>
        </p:spPr>
      </p:pic>
      <p:sp>
        <p:nvSpPr>
          <p:cNvPr id="9" name="Rectangle 8">
            <a:extLst>
              <a:ext uri="{FF2B5EF4-FFF2-40B4-BE49-F238E27FC236}">
                <a16:creationId xmlns:a16="http://schemas.microsoft.com/office/drawing/2014/main" id="{AA596BC4-C34D-4D36-9A2E-5B4A14F18902}"/>
              </a:ext>
            </a:extLst>
          </p:cNvPr>
          <p:cNvSpPr/>
          <p:nvPr userDrawn="1"/>
        </p:nvSpPr>
        <p:spPr bwMode="auto">
          <a:xfrm>
            <a:off x="-5094" y="-6096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MS logo gray - EMF" descr="Microsoft logo, gray text version">
            <a:extLst>
              <a:ext uri="{FF2B5EF4-FFF2-40B4-BE49-F238E27FC236}">
                <a16:creationId xmlns:a16="http://schemas.microsoft.com/office/drawing/2014/main" id="{619558C6-915A-4E82-B887-40FE47A71AF6}"/>
              </a:ext>
            </a:extLst>
          </p:cNvPr>
          <p:cNvPicPr>
            <a:picLocks noChangeAspect="1"/>
          </p:cNvPicPr>
          <p:nvPr userDrawn="1"/>
        </p:nvPicPr>
        <p:blipFill>
          <a:blip r:embed="rId4"/>
          <a:stretch>
            <a:fillRect/>
          </a:stretch>
        </p:blipFill>
        <p:spPr bwMode="black">
          <a:xfrm>
            <a:off x="10236598" y="588962"/>
            <a:ext cx="1366440" cy="292608"/>
          </a:xfrm>
          <a:prstGeom prst="rect">
            <a:avLst/>
          </a:prstGeom>
        </p:spPr>
      </p:pic>
    </p:spTree>
    <p:extLst>
      <p:ext uri="{BB962C8B-B14F-4D97-AF65-F5344CB8AC3E}">
        <p14:creationId xmlns:p14="http://schemas.microsoft.com/office/powerpoint/2010/main" val="2436447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19558C6-915A-4E82-B887-40FE47A71AF6}"/>
              </a:ext>
            </a:extLst>
          </p:cNvPr>
          <p:cNvPicPr>
            <a:picLocks noChangeAspect="1"/>
          </p:cNvPicPr>
          <p:nvPr userDrawn="1"/>
        </p:nvPicPr>
        <p:blipFill>
          <a:blip r:embed="rId2"/>
          <a:stretch>
            <a:fillRect/>
          </a:stretch>
        </p:blipFill>
        <p:spPr bwMode="black">
          <a:xfrm>
            <a:off x="10236598" y="588962"/>
            <a:ext cx="1366440" cy="292608"/>
          </a:xfrm>
          <a:prstGeom prst="rect">
            <a:avLst/>
          </a:prstGeom>
        </p:spPr>
      </p:pic>
    </p:spTree>
    <p:extLst>
      <p:ext uri="{BB962C8B-B14F-4D97-AF65-F5344CB8AC3E}">
        <p14:creationId xmlns:p14="http://schemas.microsoft.com/office/powerpoint/2010/main" val="21338921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788" r:id="rId2"/>
    <p:sldLayoutId id="2147484609" r:id="rId3"/>
    <p:sldLayoutId id="2147484710" r:id="rId4"/>
    <p:sldLayoutId id="2147484791" r:id="rId5"/>
    <p:sldLayoutId id="2147484792"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249" r:id="rId25"/>
    <p:sldLayoutId id="2147484584" r:id="rId26"/>
    <p:sldLayoutId id="2147484583" r:id="rId27"/>
    <p:sldLayoutId id="2147484671" r:id="rId28"/>
    <p:sldLayoutId id="2147484673" r:id="rId29"/>
    <p:sldLayoutId id="2147484585" r:id="rId30"/>
    <p:sldLayoutId id="2147484299" r:id="rId31"/>
    <p:sldLayoutId id="2147484263" r:id="rId32"/>
    <p:sldLayoutId id="2147484789" r:id="rId33"/>
    <p:sldLayoutId id="214748479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hyperlink" Target="https://msblox-03.visualstudio.com/feedhack"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hyperlink" Target="https://unsplash.com/search/photos/crowd?utm_source=unsplash&amp;utm_medium=referral&amp;utm_content=creditCopyText" TargetMode="External"/><Relationship Id="rId2" Type="http://schemas.openxmlformats.org/officeDocument/2006/relationships/hyperlink" Target="https://unsplash.com/@nickxshotz?utm_source=unsplash&amp;utm_medium=referral&amp;utm_content=creditCopyText" TargetMode="Externa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dev.azure.com/msblox/TransplanRL" TargetMode="External"/><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unsplash.com/search/photos/feedback?utm_source=unsplash&amp;utm_medium=referral&amp;utm_content=creditCopyText" TargetMode="External"/><Relationship Id="rId2" Type="http://schemas.openxmlformats.org/officeDocument/2006/relationships/hyperlink" Target="https://unsplash.com/@creativegangsters?utm_source=unsplash&amp;utm_medium=referral&amp;utm_content=creditCopyText" TargetMode="Externa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hyperlink" Target="http://www.statmt.org/lm-benchmark/" TargetMode="External"/><Relationship Id="rId13" Type="http://schemas.openxmlformats.org/officeDocument/2006/relationships/image" Target="../media/image2.emf"/><Relationship Id="rId3" Type="http://schemas.openxmlformats.org/officeDocument/2006/relationships/hyperlink" Target="https://arxiv.org/abs/1810.04805" TargetMode="External"/><Relationship Id="rId7" Type="http://schemas.openxmlformats.org/officeDocument/2006/relationships/hyperlink" Target="https://tfhub.dev/google/elmo/2" TargetMode="External"/><Relationship Id="rId12" Type="http://schemas.openxmlformats.org/officeDocument/2006/relationships/hyperlink" Target="https://github.com/zihangdai/xlnet"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arxiv.org/pdf/1802.05365.pdf" TargetMode="External"/><Relationship Id="rId11" Type="http://schemas.openxmlformats.org/officeDocument/2006/relationships/hyperlink" Target="http://www.statmt.org/" TargetMode="External"/><Relationship Id="rId5" Type="http://schemas.openxmlformats.org/officeDocument/2006/relationships/hyperlink" Target="http://yknzhu.wixsite.com/mbweb" TargetMode="External"/><Relationship Id="rId10" Type="http://schemas.openxmlformats.org/officeDocument/2006/relationships/hyperlink" Target="https://ebiquity.umbc.edu/resource/html/id/351" TargetMode="External"/><Relationship Id="rId4" Type="http://schemas.openxmlformats.org/officeDocument/2006/relationships/hyperlink" Target="https://github.com/hanxiao/bert-as-service" TargetMode="External"/><Relationship Id="rId9" Type="http://schemas.openxmlformats.org/officeDocument/2006/relationships/hyperlink" Target="https://fasttext.cc/docs/en/english-vector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F39651-4ADC-484C-B316-83B4758EF6D2}"/>
              </a:ext>
            </a:extLst>
          </p:cNvPr>
          <p:cNvSpPr txBox="1"/>
          <p:nvPr/>
        </p:nvSpPr>
        <p:spPr>
          <a:xfrm>
            <a:off x="0" y="995282"/>
            <a:ext cx="12192000" cy="1260481"/>
          </a:xfrm>
          <a:prstGeom prst="rect">
            <a:avLst/>
          </a:prstGeom>
          <a:gradFill flip="none" rotWithShape="1">
            <a:gsLst>
              <a:gs pos="0">
                <a:srgbClr val="A586B3"/>
              </a:gs>
              <a:gs pos="100000">
                <a:srgbClr val="F08D4D"/>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8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000" dirty="0"/>
          </a:p>
        </p:txBody>
      </p:sp>
      <p:pic>
        <p:nvPicPr>
          <p:cNvPr id="7" name="Picture Placeholder 4" descr="A close up of a bridge&#10;&#10;Description automatically generated">
            <a:extLst>
              <a:ext uri="{FF2B5EF4-FFF2-40B4-BE49-F238E27FC236}">
                <a16:creationId xmlns:a16="http://schemas.microsoft.com/office/drawing/2014/main" id="{06E13369-F93D-4BFC-B545-534807D7514F}"/>
              </a:ext>
            </a:extLst>
          </p:cNvPr>
          <p:cNvPicPr>
            <a:picLocks noChangeAspect="1"/>
          </p:cNvPicPr>
          <p:nvPr/>
        </p:nvPicPr>
        <p:blipFill>
          <a:blip r:embed="rId2"/>
          <a:srcRect t="21875" b="21875"/>
          <a:stretch>
            <a:fillRect/>
          </a:stretch>
        </p:blipFill>
        <p:spPr>
          <a:xfrm>
            <a:off x="0" y="2255762"/>
            <a:ext cx="12192000" cy="4602238"/>
          </a:xfrm>
          <a:prstGeom prst="rect">
            <a:avLst/>
          </a:prstGeom>
        </p:spPr>
      </p:pic>
      <p:sp>
        <p:nvSpPr>
          <p:cNvPr id="5" name="Title 3">
            <a:extLst>
              <a:ext uri="{FF2B5EF4-FFF2-40B4-BE49-F238E27FC236}">
                <a16:creationId xmlns:a16="http://schemas.microsoft.com/office/drawing/2014/main" id="{0A6B3BAA-7944-4043-8D74-F257AF3ED690}"/>
              </a:ext>
            </a:extLst>
          </p:cNvPr>
          <p:cNvSpPr>
            <a:spLocks noGrp="1"/>
          </p:cNvSpPr>
          <p:nvPr>
            <p:ph type="title"/>
          </p:nvPr>
        </p:nvSpPr>
        <p:spPr>
          <a:xfrm>
            <a:off x="709125" y="1286968"/>
            <a:ext cx="8823959" cy="677108"/>
          </a:xfrm>
        </p:spPr>
        <p:txBody>
          <a:bodyPr/>
          <a:lstStyle/>
          <a:p>
            <a:pPr algn="ctr"/>
            <a:r>
              <a:rPr lang="en-US" sz="4400" dirty="0">
                <a:latin typeface="Century" panose="02040604050505020304" pitchFamily="18" charset="0"/>
              </a:rPr>
              <a:t>Intelligent Feedback Pipeline</a:t>
            </a:r>
          </a:p>
        </p:txBody>
      </p:sp>
      <p:sp>
        <p:nvSpPr>
          <p:cNvPr id="6" name="Text Placeholder 4">
            <a:extLst>
              <a:ext uri="{FF2B5EF4-FFF2-40B4-BE49-F238E27FC236}">
                <a16:creationId xmlns:a16="http://schemas.microsoft.com/office/drawing/2014/main" id="{64C6A2BF-6740-4EB1-B75D-011B903A236D}"/>
              </a:ext>
            </a:extLst>
          </p:cNvPr>
          <p:cNvSpPr txBox="1">
            <a:spLocks/>
          </p:cNvSpPr>
          <p:nvPr/>
        </p:nvSpPr>
        <p:spPr>
          <a:xfrm>
            <a:off x="10242208" y="1514965"/>
            <a:ext cx="1949792" cy="74079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1800" dirty="0">
                <a:latin typeface="Century" panose="02040604050505020304" pitchFamily="18" charset="0"/>
              </a:rPr>
              <a:t>Michael Zhang</a:t>
            </a:r>
          </a:p>
          <a:p>
            <a:pPr marL="0" indent="0" algn="r">
              <a:buNone/>
            </a:pPr>
            <a:r>
              <a:rPr lang="en-US" altLang="zh-CN" sz="1800" dirty="0">
                <a:latin typeface="Century" panose="02040604050505020304" pitchFamily="18" charset="0"/>
              </a:rPr>
              <a:t>Sept</a:t>
            </a:r>
            <a:r>
              <a:rPr lang="en-US" sz="1800" dirty="0">
                <a:latin typeface="Century" panose="02040604050505020304" pitchFamily="18" charset="0"/>
              </a:rPr>
              <a:t> 12, 2019</a:t>
            </a:r>
          </a:p>
        </p:txBody>
      </p:sp>
    </p:spTree>
    <p:extLst>
      <p:ext uri="{BB962C8B-B14F-4D97-AF65-F5344CB8AC3E}">
        <p14:creationId xmlns:p14="http://schemas.microsoft.com/office/powerpoint/2010/main" val="176105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A7BB1CB-E4F0-4BDF-B33C-91C16BAC4B87}"/>
              </a:ext>
            </a:extLst>
          </p:cNvPr>
          <p:cNvGrpSpPr/>
          <p:nvPr/>
        </p:nvGrpSpPr>
        <p:grpSpPr>
          <a:xfrm>
            <a:off x="118872" y="1050836"/>
            <a:ext cx="11852136" cy="5613891"/>
            <a:chOff x="381700" y="613249"/>
            <a:chExt cx="11583135" cy="6051478"/>
          </a:xfrm>
        </p:grpSpPr>
        <p:sp>
          <p:nvSpPr>
            <p:cNvPr id="5" name="Rectangle: Rounded Corners 4">
              <a:extLst>
                <a:ext uri="{FF2B5EF4-FFF2-40B4-BE49-F238E27FC236}">
                  <a16:creationId xmlns:a16="http://schemas.microsoft.com/office/drawing/2014/main" id="{02B0B393-114E-4346-83E0-87D1CBAFC034}"/>
                </a:ext>
              </a:extLst>
            </p:cNvPr>
            <p:cNvSpPr/>
            <p:nvPr/>
          </p:nvSpPr>
          <p:spPr>
            <a:xfrm>
              <a:off x="2313466" y="1083249"/>
              <a:ext cx="7216195" cy="3738696"/>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21889ED-4695-4967-ADD3-8B97127EDA94}"/>
                </a:ext>
              </a:extLst>
            </p:cNvPr>
            <p:cNvSpPr/>
            <p:nvPr/>
          </p:nvSpPr>
          <p:spPr>
            <a:xfrm>
              <a:off x="6697209" y="1457960"/>
              <a:ext cx="2057958" cy="8598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Training Data (100K)</a:t>
              </a:r>
            </a:p>
          </p:txBody>
        </p:sp>
        <p:sp>
          <p:nvSpPr>
            <p:cNvPr id="7" name="Rectangle 6">
              <a:extLst>
                <a:ext uri="{FF2B5EF4-FFF2-40B4-BE49-F238E27FC236}">
                  <a16:creationId xmlns:a16="http://schemas.microsoft.com/office/drawing/2014/main" id="{31D28603-3D00-4654-A6E9-33B41B55D3A3}"/>
                </a:ext>
              </a:extLst>
            </p:cNvPr>
            <p:cNvSpPr/>
            <p:nvPr/>
          </p:nvSpPr>
          <p:spPr>
            <a:xfrm>
              <a:off x="3582095" y="2149707"/>
              <a:ext cx="947957" cy="4026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rPr>
                <a:t>BERT</a:t>
              </a:r>
            </a:p>
          </p:txBody>
        </p:sp>
        <p:sp>
          <p:nvSpPr>
            <p:cNvPr id="8" name="Rectangle 7">
              <a:extLst>
                <a:ext uri="{FF2B5EF4-FFF2-40B4-BE49-F238E27FC236}">
                  <a16:creationId xmlns:a16="http://schemas.microsoft.com/office/drawing/2014/main" id="{344097E3-8D5D-42E9-A56A-D766A60A64B1}"/>
                </a:ext>
              </a:extLst>
            </p:cNvPr>
            <p:cNvSpPr/>
            <p:nvPr/>
          </p:nvSpPr>
          <p:spPr>
            <a:xfrm>
              <a:off x="3582094" y="2650250"/>
              <a:ext cx="947957" cy="4026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latin typeface="Calibri" panose="020F0502020204030204" pitchFamily="34" charset="0"/>
                  <a:cs typeface="Calibri" panose="020F0502020204030204" pitchFamily="34" charset="0"/>
                </a:rPr>
                <a:t>ELMo</a:t>
              </a:r>
              <a:endParaRPr lang="en-US" sz="2000" b="1"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515A8E0E-36C0-48F7-B47C-694C4920E8F2}"/>
                </a:ext>
              </a:extLst>
            </p:cNvPr>
            <p:cNvSpPr/>
            <p:nvPr/>
          </p:nvSpPr>
          <p:spPr>
            <a:xfrm>
              <a:off x="3572304" y="3648544"/>
              <a:ext cx="947957" cy="402672"/>
            </a:xfrm>
            <a:prstGeom prst="rect">
              <a:avLst/>
            </a:prstGeom>
            <a:solidFill>
              <a:srgbClr val="243A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latin typeface="Calibri" panose="020F0502020204030204" pitchFamily="34" charset="0"/>
                  <a:cs typeface="Calibri" panose="020F0502020204030204" pitchFamily="34" charset="0"/>
                </a:rPr>
                <a:t>XLnet</a:t>
              </a:r>
              <a:endParaRPr lang="en-US" sz="2000" b="1" dirty="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03FA3CC7-B912-4DE3-9EAF-DC5772541D09}"/>
                </a:ext>
              </a:extLst>
            </p:cNvPr>
            <p:cNvSpPr/>
            <p:nvPr/>
          </p:nvSpPr>
          <p:spPr>
            <a:xfrm>
              <a:off x="3572305" y="3149397"/>
              <a:ext cx="947957" cy="4026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latin typeface="Calibri" panose="020F0502020204030204" pitchFamily="34" charset="0"/>
                  <a:cs typeface="Calibri" panose="020F0502020204030204" pitchFamily="34" charset="0"/>
                </a:rPr>
                <a:t>fastText</a:t>
              </a:r>
              <a:endParaRPr lang="en-US" sz="18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2F708D5-9376-49DC-A1B0-7C8D3783F67F}"/>
                </a:ext>
              </a:extLst>
            </p:cNvPr>
            <p:cNvSpPr txBox="1"/>
            <p:nvPr/>
          </p:nvSpPr>
          <p:spPr>
            <a:xfrm>
              <a:off x="3267496" y="1467187"/>
              <a:ext cx="1670809" cy="392315"/>
            </a:xfrm>
            <a:prstGeom prst="rect">
              <a:avLst/>
            </a:prstGeom>
            <a:noFill/>
          </p:spPr>
          <p:txBody>
            <a:bodyPr wrap="square" rtlCol="0">
              <a:spAutoFit/>
            </a:bodyPr>
            <a:lstStyle/>
            <a:p>
              <a:r>
                <a:rPr lang="en-US" b="1" dirty="0"/>
                <a:t>Model objects</a:t>
              </a:r>
            </a:p>
          </p:txBody>
        </p:sp>
        <p:sp>
          <p:nvSpPr>
            <p:cNvPr id="12" name="Rectangle 11">
              <a:extLst>
                <a:ext uri="{FF2B5EF4-FFF2-40B4-BE49-F238E27FC236}">
                  <a16:creationId xmlns:a16="http://schemas.microsoft.com/office/drawing/2014/main" id="{D7110846-54C8-4D50-BC9C-BDD2BB62D5E1}"/>
                </a:ext>
              </a:extLst>
            </p:cNvPr>
            <p:cNvSpPr/>
            <p:nvPr/>
          </p:nvSpPr>
          <p:spPr>
            <a:xfrm>
              <a:off x="6697209" y="2975325"/>
              <a:ext cx="1386984" cy="1075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Scripts</a:t>
              </a:r>
            </a:p>
          </p:txBody>
        </p:sp>
        <p:sp>
          <p:nvSpPr>
            <p:cNvPr id="13" name="Rectangle 12">
              <a:extLst>
                <a:ext uri="{FF2B5EF4-FFF2-40B4-BE49-F238E27FC236}">
                  <a16:creationId xmlns:a16="http://schemas.microsoft.com/office/drawing/2014/main" id="{150786E4-E6A1-4CE7-88DA-B289ECE66DE5}"/>
                </a:ext>
              </a:extLst>
            </p:cNvPr>
            <p:cNvSpPr/>
            <p:nvPr/>
          </p:nvSpPr>
          <p:spPr>
            <a:xfrm>
              <a:off x="6849609" y="3127725"/>
              <a:ext cx="1386984" cy="1075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Scripts</a:t>
              </a:r>
            </a:p>
          </p:txBody>
        </p:sp>
        <p:sp>
          <p:nvSpPr>
            <p:cNvPr id="14" name="Rectangle 13">
              <a:extLst>
                <a:ext uri="{FF2B5EF4-FFF2-40B4-BE49-F238E27FC236}">
                  <a16:creationId xmlns:a16="http://schemas.microsoft.com/office/drawing/2014/main" id="{F446D541-B7CA-4422-8189-D2B0A69F4701}"/>
                </a:ext>
              </a:extLst>
            </p:cNvPr>
            <p:cNvSpPr/>
            <p:nvPr/>
          </p:nvSpPr>
          <p:spPr>
            <a:xfrm>
              <a:off x="7002009" y="3280125"/>
              <a:ext cx="1386984" cy="1075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Training Scripts</a:t>
              </a:r>
            </a:p>
          </p:txBody>
        </p:sp>
        <p:cxnSp>
          <p:nvCxnSpPr>
            <p:cNvPr id="16" name="Straight Arrow Connector 15">
              <a:extLst>
                <a:ext uri="{FF2B5EF4-FFF2-40B4-BE49-F238E27FC236}">
                  <a16:creationId xmlns:a16="http://schemas.microsoft.com/office/drawing/2014/main" id="{AD1E4F19-226B-4081-899C-5A7E7B8E6AA3}"/>
                </a:ext>
              </a:extLst>
            </p:cNvPr>
            <p:cNvCxnSpPr>
              <a:cxnSpLocks/>
              <a:stCxn id="6" idx="2"/>
              <a:endCxn id="12" idx="0"/>
            </p:cNvCxnSpPr>
            <p:nvPr/>
          </p:nvCxnSpPr>
          <p:spPr>
            <a:xfrm flipH="1">
              <a:off x="7390701" y="2317832"/>
              <a:ext cx="335487" cy="6574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7C7F053-D405-4815-98EC-EDE0AD9648BC}"/>
                </a:ext>
              </a:extLst>
            </p:cNvPr>
            <p:cNvCxnSpPr>
              <a:stCxn id="12" idx="1"/>
              <a:endCxn id="7" idx="3"/>
            </p:cNvCxnSpPr>
            <p:nvPr/>
          </p:nvCxnSpPr>
          <p:spPr>
            <a:xfrm flipH="1" flipV="1">
              <a:off x="4530052" y="2351043"/>
              <a:ext cx="2167157" cy="11622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E918575-BBEB-4CE0-BC77-D20FFB0499EF}"/>
                </a:ext>
              </a:extLst>
            </p:cNvPr>
            <p:cNvCxnSpPr>
              <a:stCxn id="12" idx="1"/>
              <a:endCxn id="8" idx="3"/>
            </p:cNvCxnSpPr>
            <p:nvPr/>
          </p:nvCxnSpPr>
          <p:spPr>
            <a:xfrm flipH="1" flipV="1">
              <a:off x="4530051" y="2851586"/>
              <a:ext cx="2167158" cy="661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6F31448-071D-47C4-9BBE-82AC5892D288}"/>
                </a:ext>
              </a:extLst>
            </p:cNvPr>
            <p:cNvCxnSpPr>
              <a:stCxn id="12" idx="1"/>
              <a:endCxn id="10" idx="3"/>
            </p:cNvCxnSpPr>
            <p:nvPr/>
          </p:nvCxnSpPr>
          <p:spPr>
            <a:xfrm flipH="1" flipV="1">
              <a:off x="4520262" y="3350733"/>
              <a:ext cx="2176947" cy="1625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5EC576-DC69-4878-BB4C-52001FEBFAEC}"/>
                </a:ext>
              </a:extLst>
            </p:cNvPr>
            <p:cNvCxnSpPr>
              <a:stCxn id="12" idx="1"/>
              <a:endCxn id="9" idx="3"/>
            </p:cNvCxnSpPr>
            <p:nvPr/>
          </p:nvCxnSpPr>
          <p:spPr>
            <a:xfrm flipH="1">
              <a:off x="4520261" y="3513271"/>
              <a:ext cx="2176948" cy="336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9509410-9C24-451A-8BDF-ACB01CCEA237}"/>
                </a:ext>
              </a:extLst>
            </p:cNvPr>
            <p:cNvSpPr/>
            <p:nvPr/>
          </p:nvSpPr>
          <p:spPr>
            <a:xfrm>
              <a:off x="381700" y="2290568"/>
              <a:ext cx="1452695" cy="8588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Test Data</a:t>
              </a:r>
            </a:p>
            <a:p>
              <a:pPr algn="ctr"/>
              <a:r>
                <a:rPr lang="en-US" b="1" dirty="0"/>
                <a:t>(20944)</a:t>
              </a:r>
            </a:p>
          </p:txBody>
        </p:sp>
        <p:sp>
          <p:nvSpPr>
            <p:cNvPr id="29" name="Rectangle 28">
              <a:extLst>
                <a:ext uri="{FF2B5EF4-FFF2-40B4-BE49-F238E27FC236}">
                  <a16:creationId xmlns:a16="http://schemas.microsoft.com/office/drawing/2014/main" id="{5F22C717-C3B1-479B-B591-A00F84073F0D}"/>
                </a:ext>
              </a:extLst>
            </p:cNvPr>
            <p:cNvSpPr/>
            <p:nvPr/>
          </p:nvSpPr>
          <p:spPr>
            <a:xfrm>
              <a:off x="2798762" y="5385262"/>
              <a:ext cx="2608276" cy="778978"/>
            </a:xfrm>
            <a:prstGeom prst="rect">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Get_embeddings</a:t>
              </a:r>
              <a:r>
                <a:rPr lang="en-US" b="1" dirty="0"/>
                <a:t> script</a:t>
              </a:r>
            </a:p>
          </p:txBody>
        </p:sp>
        <p:sp>
          <p:nvSpPr>
            <p:cNvPr id="34" name="Rectangle 33">
              <a:extLst>
                <a:ext uri="{FF2B5EF4-FFF2-40B4-BE49-F238E27FC236}">
                  <a16:creationId xmlns:a16="http://schemas.microsoft.com/office/drawing/2014/main" id="{66CBDF17-CD00-468D-9369-0CED67C9F0A2}"/>
                </a:ext>
              </a:extLst>
            </p:cNvPr>
            <p:cNvSpPr/>
            <p:nvPr/>
          </p:nvSpPr>
          <p:spPr>
            <a:xfrm>
              <a:off x="3267504" y="1896980"/>
              <a:ext cx="1670801" cy="24590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978D136-4690-4FDE-BF01-8A7896EF1B49}"/>
                </a:ext>
              </a:extLst>
            </p:cNvPr>
            <p:cNvSpPr txBox="1"/>
            <p:nvPr/>
          </p:nvSpPr>
          <p:spPr>
            <a:xfrm>
              <a:off x="2835276" y="613249"/>
              <a:ext cx="3387892" cy="392315"/>
            </a:xfrm>
            <a:prstGeom prst="rect">
              <a:avLst/>
            </a:prstGeom>
            <a:noFill/>
          </p:spPr>
          <p:txBody>
            <a:bodyPr wrap="square" rtlCol="0">
              <a:spAutoFit/>
            </a:bodyPr>
            <a:lstStyle/>
            <a:p>
              <a:r>
                <a:rPr lang="en-US" b="1" dirty="0"/>
                <a:t>Azure Blob Storage Container</a:t>
              </a:r>
            </a:p>
          </p:txBody>
        </p:sp>
        <p:cxnSp>
          <p:nvCxnSpPr>
            <p:cNvPr id="40" name="Straight Arrow Connector 39">
              <a:extLst>
                <a:ext uri="{FF2B5EF4-FFF2-40B4-BE49-F238E27FC236}">
                  <a16:creationId xmlns:a16="http://schemas.microsoft.com/office/drawing/2014/main" id="{D41D2650-CD13-4F69-B83E-E42CD851AA83}"/>
                </a:ext>
              </a:extLst>
            </p:cNvPr>
            <p:cNvCxnSpPr>
              <a:cxnSpLocks/>
              <a:stCxn id="34" idx="2"/>
              <a:endCxn id="29" idx="0"/>
            </p:cNvCxnSpPr>
            <p:nvPr/>
          </p:nvCxnSpPr>
          <p:spPr>
            <a:xfrm flipH="1">
              <a:off x="4102900" y="4356016"/>
              <a:ext cx="5" cy="10292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FE7C2CB-B704-4DBB-BFA7-D1744850B330}"/>
                </a:ext>
              </a:extLst>
            </p:cNvPr>
            <p:cNvCxnSpPr>
              <a:cxnSpLocks/>
              <a:stCxn id="29" idx="3"/>
              <a:endCxn id="49" idx="1"/>
            </p:cNvCxnSpPr>
            <p:nvPr/>
          </p:nvCxnSpPr>
          <p:spPr>
            <a:xfrm>
              <a:off x="5407038" y="5774751"/>
              <a:ext cx="1089530" cy="3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3A352BF-384A-45FA-BB8D-3EC6280BC2C6}"/>
                </a:ext>
              </a:extLst>
            </p:cNvPr>
            <p:cNvSpPr/>
            <p:nvPr/>
          </p:nvSpPr>
          <p:spPr>
            <a:xfrm>
              <a:off x="6496568" y="5345715"/>
              <a:ext cx="1518408" cy="858829"/>
            </a:xfrm>
            <a:prstGeom prst="rect">
              <a:avLst/>
            </a:prstGeom>
            <a:solidFill>
              <a:schemeClr val="accent4">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Embeddings</a:t>
              </a:r>
            </a:p>
          </p:txBody>
        </p:sp>
        <p:sp>
          <p:nvSpPr>
            <p:cNvPr id="52" name="Rectangle 51">
              <a:extLst>
                <a:ext uri="{FF2B5EF4-FFF2-40B4-BE49-F238E27FC236}">
                  <a16:creationId xmlns:a16="http://schemas.microsoft.com/office/drawing/2014/main" id="{1A0F84A2-CE7A-4753-8818-3D4A1689E001}"/>
                </a:ext>
              </a:extLst>
            </p:cNvPr>
            <p:cNvSpPr/>
            <p:nvPr/>
          </p:nvSpPr>
          <p:spPr>
            <a:xfrm>
              <a:off x="9699888" y="4884774"/>
              <a:ext cx="2264947" cy="177995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Downstream task</a:t>
              </a:r>
            </a:p>
            <a:p>
              <a:pPr marL="285750" indent="-285750" algn="ctr">
                <a:buFontTx/>
                <a:buChar char="-"/>
              </a:pPr>
              <a:r>
                <a:rPr lang="en-US" b="1" dirty="0"/>
                <a:t>Classification</a:t>
              </a:r>
            </a:p>
            <a:p>
              <a:pPr marL="285750" indent="-285750" algn="ctr">
                <a:buFontTx/>
                <a:buChar char="-"/>
              </a:pPr>
              <a:r>
                <a:rPr lang="en-US" b="1" dirty="0"/>
                <a:t>Clustering</a:t>
              </a:r>
            </a:p>
            <a:p>
              <a:pPr algn="ctr"/>
              <a:r>
                <a:rPr lang="en-US" b="1" dirty="0" err="1"/>
                <a:t>etc</a:t>
              </a:r>
              <a:r>
                <a:rPr lang="en-US" b="1" dirty="0"/>
                <a:t>…</a:t>
              </a:r>
            </a:p>
          </p:txBody>
        </p:sp>
        <p:cxnSp>
          <p:nvCxnSpPr>
            <p:cNvPr id="53" name="Straight Arrow Connector 52">
              <a:extLst>
                <a:ext uri="{FF2B5EF4-FFF2-40B4-BE49-F238E27FC236}">
                  <a16:creationId xmlns:a16="http://schemas.microsoft.com/office/drawing/2014/main" id="{FF783A19-89DD-4AB0-BFB2-3AB2ACAE1D2A}"/>
                </a:ext>
              </a:extLst>
            </p:cNvPr>
            <p:cNvCxnSpPr>
              <a:cxnSpLocks/>
              <a:stCxn id="49" idx="3"/>
              <a:endCxn id="52" idx="1"/>
            </p:cNvCxnSpPr>
            <p:nvPr/>
          </p:nvCxnSpPr>
          <p:spPr>
            <a:xfrm flipV="1">
              <a:off x="8014977" y="5774751"/>
              <a:ext cx="1684911" cy="3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A3B39C9-70C4-404F-8739-29EFE62A1DDC}"/>
                </a:ext>
              </a:extLst>
            </p:cNvPr>
            <p:cNvCxnSpPr>
              <a:stCxn id="28" idx="2"/>
              <a:endCxn id="29" idx="1"/>
            </p:cNvCxnSpPr>
            <p:nvPr/>
          </p:nvCxnSpPr>
          <p:spPr>
            <a:xfrm rot="16200000" flipH="1">
              <a:off x="640728" y="3616717"/>
              <a:ext cx="2625354" cy="169071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8" name="Title 17">
            <a:extLst>
              <a:ext uri="{FF2B5EF4-FFF2-40B4-BE49-F238E27FC236}">
                <a16:creationId xmlns:a16="http://schemas.microsoft.com/office/drawing/2014/main" id="{51486C0E-63DF-4614-BC1B-C4640659BE70}"/>
              </a:ext>
            </a:extLst>
          </p:cNvPr>
          <p:cNvSpPr>
            <a:spLocks noGrp="1"/>
          </p:cNvSpPr>
          <p:nvPr>
            <p:ph type="title"/>
          </p:nvPr>
        </p:nvSpPr>
        <p:spPr>
          <a:xfrm>
            <a:off x="586740" y="336821"/>
            <a:ext cx="11018520" cy="553998"/>
          </a:xfrm>
        </p:spPr>
        <p:txBody>
          <a:bodyPr/>
          <a:lstStyle/>
          <a:p>
            <a:r>
              <a:rPr lang="en-US" dirty="0"/>
              <a:t>Architecture</a:t>
            </a:r>
          </a:p>
        </p:txBody>
      </p:sp>
    </p:spTree>
    <p:extLst>
      <p:ext uri="{BB962C8B-B14F-4D97-AF65-F5344CB8AC3E}">
        <p14:creationId xmlns:p14="http://schemas.microsoft.com/office/powerpoint/2010/main" val="6156337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162804-D652-4A3A-8049-EF8F67BE91E1}"/>
              </a:ext>
            </a:extLst>
          </p:cNvPr>
          <p:cNvSpPr>
            <a:spLocks noGrp="1"/>
          </p:cNvSpPr>
          <p:nvPr>
            <p:ph type="title"/>
          </p:nvPr>
        </p:nvSpPr>
        <p:spPr/>
        <p:txBody>
          <a:bodyPr/>
          <a:lstStyle/>
          <a:p>
            <a:r>
              <a:rPr lang="en-US" dirty="0"/>
              <a:t>Related Word Embeddings</a:t>
            </a:r>
          </a:p>
        </p:txBody>
      </p:sp>
      <p:sp>
        <p:nvSpPr>
          <p:cNvPr id="4" name="Text Placeholder 3">
            <a:extLst>
              <a:ext uri="{FF2B5EF4-FFF2-40B4-BE49-F238E27FC236}">
                <a16:creationId xmlns:a16="http://schemas.microsoft.com/office/drawing/2014/main" id="{F26E435C-EE17-4D37-9598-925A70B2ABC5}"/>
              </a:ext>
            </a:extLst>
          </p:cNvPr>
          <p:cNvSpPr>
            <a:spLocks noGrp="1"/>
          </p:cNvSpPr>
          <p:nvPr>
            <p:ph sz="quarter" idx="10"/>
          </p:nvPr>
        </p:nvSpPr>
        <p:spPr>
          <a:xfrm>
            <a:off x="584200" y="1314589"/>
            <a:ext cx="11018838" cy="1046440"/>
          </a:xfrm>
        </p:spPr>
        <p:txBody>
          <a:bodyPr/>
          <a:lstStyle/>
          <a:p>
            <a:pPr marL="342900" indent="-342900">
              <a:buFontTx/>
              <a:buChar char="-"/>
            </a:pPr>
            <a:r>
              <a:rPr lang="en-US" sz="2000" b="1" dirty="0"/>
              <a:t>Domain-specific training</a:t>
            </a:r>
          </a:p>
          <a:p>
            <a:pPr marL="342900" indent="-342900">
              <a:buFontTx/>
              <a:buChar char="-"/>
            </a:pPr>
            <a:r>
              <a:rPr lang="en-US" sz="2000" b="1" dirty="0"/>
              <a:t>Embedded by </a:t>
            </a:r>
            <a:r>
              <a:rPr lang="en-US" sz="2000" b="1" dirty="0" err="1"/>
              <a:t>fastText</a:t>
            </a:r>
            <a:endParaRPr lang="en-US" sz="2000" b="1" dirty="0"/>
          </a:p>
          <a:p>
            <a:pPr marL="342900" indent="-342900">
              <a:buFontTx/>
              <a:buChar char="-"/>
            </a:pPr>
            <a:r>
              <a:rPr lang="en-US" sz="2000" b="1" dirty="0"/>
              <a:t>Learn exclamation / misspellings / slangs from the corpora</a:t>
            </a:r>
          </a:p>
        </p:txBody>
      </p:sp>
      <p:pic>
        <p:nvPicPr>
          <p:cNvPr id="6" name="Picture Placeholder 5" descr="A close up of text on a black background&#10;&#10;Description automatically generated">
            <a:extLst>
              <a:ext uri="{FF2B5EF4-FFF2-40B4-BE49-F238E27FC236}">
                <a16:creationId xmlns:a16="http://schemas.microsoft.com/office/drawing/2014/main" id="{8A8D7992-8368-44B2-829C-9B3D3EABBC8D}"/>
              </a:ext>
            </a:extLst>
          </p:cNvPr>
          <p:cNvPicPr>
            <a:picLocks noGrp="1" noChangeAspect="1"/>
          </p:cNvPicPr>
          <p:nvPr>
            <p:ph type="pic" sz="quarter" idx="4294967295"/>
          </p:nvPr>
        </p:nvPicPr>
        <p:blipFill rotWithShape="1">
          <a:blip r:embed="rId2"/>
          <a:srcRect t="-79" b="51810"/>
          <a:stretch/>
        </p:blipFill>
        <p:spPr>
          <a:xfrm>
            <a:off x="519747" y="2654300"/>
            <a:ext cx="5070475" cy="4064000"/>
          </a:xfrm>
        </p:spPr>
      </p:pic>
      <p:pic>
        <p:nvPicPr>
          <p:cNvPr id="5" name="Picture Placeholder 5" descr="A close up of text on a black background&#10;&#10;Description automatically generated">
            <a:extLst>
              <a:ext uri="{FF2B5EF4-FFF2-40B4-BE49-F238E27FC236}">
                <a16:creationId xmlns:a16="http://schemas.microsoft.com/office/drawing/2014/main" id="{5A68BBEB-D4F3-42D8-BF35-D4BF877CF4AF}"/>
              </a:ext>
            </a:extLst>
          </p:cNvPr>
          <p:cNvPicPr>
            <a:picLocks noChangeAspect="1"/>
          </p:cNvPicPr>
          <p:nvPr/>
        </p:nvPicPr>
        <p:blipFill rotWithShape="1">
          <a:blip r:embed="rId2"/>
          <a:srcRect t="48190" b="-445"/>
          <a:stretch/>
        </p:blipFill>
        <p:spPr>
          <a:xfrm>
            <a:off x="5809615" y="2794257"/>
            <a:ext cx="4683125" cy="4063743"/>
          </a:xfrm>
          <a:prstGeom prst="rect">
            <a:avLst/>
          </a:prstGeom>
        </p:spPr>
      </p:pic>
      <p:sp>
        <p:nvSpPr>
          <p:cNvPr id="2" name="Oval 1">
            <a:extLst>
              <a:ext uri="{FF2B5EF4-FFF2-40B4-BE49-F238E27FC236}">
                <a16:creationId xmlns:a16="http://schemas.microsoft.com/office/drawing/2014/main" id="{304B2BEE-9E41-455F-8F36-D89A8B900A01}"/>
              </a:ext>
            </a:extLst>
          </p:cNvPr>
          <p:cNvSpPr/>
          <p:nvPr/>
        </p:nvSpPr>
        <p:spPr bwMode="auto">
          <a:xfrm>
            <a:off x="739140" y="4145280"/>
            <a:ext cx="1562100" cy="541020"/>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7" name="Oval 6">
            <a:extLst>
              <a:ext uri="{FF2B5EF4-FFF2-40B4-BE49-F238E27FC236}">
                <a16:creationId xmlns:a16="http://schemas.microsoft.com/office/drawing/2014/main" id="{4B8B9941-24C2-49CC-A55F-A43AF34BBE25}"/>
              </a:ext>
            </a:extLst>
          </p:cNvPr>
          <p:cNvSpPr/>
          <p:nvPr/>
        </p:nvSpPr>
        <p:spPr bwMode="auto">
          <a:xfrm>
            <a:off x="739140" y="5692140"/>
            <a:ext cx="1562100" cy="541020"/>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8" name="Oval 7">
            <a:extLst>
              <a:ext uri="{FF2B5EF4-FFF2-40B4-BE49-F238E27FC236}">
                <a16:creationId xmlns:a16="http://schemas.microsoft.com/office/drawing/2014/main" id="{8CB39625-0E2C-4C22-9739-66AB49B2C62D}"/>
              </a:ext>
            </a:extLst>
          </p:cNvPr>
          <p:cNvSpPr/>
          <p:nvPr/>
        </p:nvSpPr>
        <p:spPr bwMode="auto">
          <a:xfrm>
            <a:off x="6093619" y="6248400"/>
            <a:ext cx="1562100" cy="541020"/>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9" name="Oval 8">
            <a:extLst>
              <a:ext uri="{FF2B5EF4-FFF2-40B4-BE49-F238E27FC236}">
                <a16:creationId xmlns:a16="http://schemas.microsoft.com/office/drawing/2014/main" id="{3F17A629-AA27-4351-999A-24669BA30068}"/>
              </a:ext>
            </a:extLst>
          </p:cNvPr>
          <p:cNvSpPr/>
          <p:nvPr/>
        </p:nvSpPr>
        <p:spPr bwMode="auto">
          <a:xfrm>
            <a:off x="5951220" y="3526889"/>
            <a:ext cx="1562100" cy="541020"/>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0" name="Oval 9">
            <a:extLst>
              <a:ext uri="{FF2B5EF4-FFF2-40B4-BE49-F238E27FC236}">
                <a16:creationId xmlns:a16="http://schemas.microsoft.com/office/drawing/2014/main" id="{A739B88F-FB70-4599-8853-AE6544B0F005}"/>
              </a:ext>
            </a:extLst>
          </p:cNvPr>
          <p:cNvSpPr/>
          <p:nvPr/>
        </p:nvSpPr>
        <p:spPr bwMode="auto">
          <a:xfrm>
            <a:off x="5951220" y="2933700"/>
            <a:ext cx="1562100" cy="541020"/>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1" name="Oval 10">
            <a:extLst>
              <a:ext uri="{FF2B5EF4-FFF2-40B4-BE49-F238E27FC236}">
                <a16:creationId xmlns:a16="http://schemas.microsoft.com/office/drawing/2014/main" id="{188A807D-4815-4D9E-8C7D-2A5E19E7D672}"/>
              </a:ext>
            </a:extLst>
          </p:cNvPr>
          <p:cNvSpPr/>
          <p:nvPr/>
        </p:nvSpPr>
        <p:spPr bwMode="auto">
          <a:xfrm>
            <a:off x="739140" y="5002391"/>
            <a:ext cx="1562100" cy="541020"/>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Tree>
    <p:extLst>
      <p:ext uri="{BB962C8B-B14F-4D97-AF65-F5344CB8AC3E}">
        <p14:creationId xmlns:p14="http://schemas.microsoft.com/office/powerpoint/2010/main" val="1754956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5158-7775-4A9B-A00A-BCAC7AC6D9F7}"/>
              </a:ext>
            </a:extLst>
          </p:cNvPr>
          <p:cNvSpPr>
            <a:spLocks noGrp="1"/>
          </p:cNvSpPr>
          <p:nvPr>
            <p:ph type="title"/>
          </p:nvPr>
        </p:nvSpPr>
        <p:spPr>
          <a:xfrm>
            <a:off x="588263" y="457200"/>
            <a:ext cx="11018520" cy="430887"/>
          </a:xfrm>
        </p:spPr>
        <p:txBody>
          <a:bodyPr/>
          <a:lstStyle/>
          <a:p>
            <a:r>
              <a:rPr lang="en-US" sz="2800" dirty="0"/>
              <a:t>Classification</a:t>
            </a:r>
          </a:p>
        </p:txBody>
      </p:sp>
      <p:sp>
        <p:nvSpPr>
          <p:cNvPr id="3" name="Text Placeholder 2">
            <a:extLst>
              <a:ext uri="{FF2B5EF4-FFF2-40B4-BE49-F238E27FC236}">
                <a16:creationId xmlns:a16="http://schemas.microsoft.com/office/drawing/2014/main" id="{36417684-D826-4D03-8167-AD7BDDB4BF0B}"/>
              </a:ext>
            </a:extLst>
          </p:cNvPr>
          <p:cNvSpPr>
            <a:spLocks noGrp="1"/>
          </p:cNvSpPr>
          <p:nvPr>
            <p:ph sz="quarter" idx="10"/>
          </p:nvPr>
        </p:nvSpPr>
        <p:spPr>
          <a:xfrm>
            <a:off x="584200" y="1435100"/>
            <a:ext cx="11018838" cy="947952"/>
          </a:xfrm>
        </p:spPr>
        <p:txBody>
          <a:bodyPr/>
          <a:lstStyle/>
          <a:p>
            <a:pPr marL="457200" indent="-457200">
              <a:buFont typeface="Wingdings" panose="05000000000000000000" pitchFamily="2" charset="2"/>
              <a:buChar char="§"/>
            </a:pPr>
            <a:r>
              <a:rPr lang="en-US" dirty="0"/>
              <a:t>Used 9 downstream logistic regression classifiers as transfer tasks</a:t>
            </a:r>
          </a:p>
          <a:p>
            <a:pPr marL="457200" indent="-457200">
              <a:buFont typeface="Wingdings" panose="05000000000000000000" pitchFamily="2" charset="2"/>
              <a:buChar char="§"/>
            </a:pPr>
            <a:r>
              <a:rPr lang="en-US" dirty="0"/>
              <a:t>Used Precision, Recall, AUC and F1 score to evaluate performance</a:t>
            </a:r>
          </a:p>
        </p:txBody>
      </p:sp>
      <p:graphicFrame>
        <p:nvGraphicFramePr>
          <p:cNvPr id="10" name="Chart 9">
            <a:extLst>
              <a:ext uri="{FF2B5EF4-FFF2-40B4-BE49-F238E27FC236}">
                <a16:creationId xmlns:a16="http://schemas.microsoft.com/office/drawing/2014/main" id="{E8FB43C4-A8EB-428B-B92A-FD96034E04D8}"/>
              </a:ext>
            </a:extLst>
          </p:cNvPr>
          <p:cNvGraphicFramePr>
            <a:graphicFrameLocks/>
          </p:cNvGraphicFramePr>
          <p:nvPr>
            <p:extLst>
              <p:ext uri="{D42A27DB-BD31-4B8C-83A1-F6EECF244321}">
                <p14:modId xmlns:p14="http://schemas.microsoft.com/office/powerpoint/2010/main" val="1742386705"/>
              </p:ext>
            </p:extLst>
          </p:nvPr>
        </p:nvGraphicFramePr>
        <p:xfrm>
          <a:off x="114499" y="2382322"/>
          <a:ext cx="5981151" cy="3432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B547EE9D-62E8-4171-AEC8-9C529BC71D3F}"/>
              </a:ext>
            </a:extLst>
          </p:cNvPr>
          <p:cNvGraphicFramePr>
            <a:graphicFrameLocks/>
          </p:cNvGraphicFramePr>
          <p:nvPr>
            <p:extLst>
              <p:ext uri="{D42A27DB-BD31-4B8C-83A1-F6EECF244321}">
                <p14:modId xmlns:p14="http://schemas.microsoft.com/office/powerpoint/2010/main" val="3479618041"/>
              </p:ext>
            </p:extLst>
          </p:nvPr>
        </p:nvGraphicFramePr>
        <p:xfrm>
          <a:off x="5947994" y="2380051"/>
          <a:ext cx="5981151" cy="3376747"/>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 Placeholder 5">
            <a:extLst>
              <a:ext uri="{FF2B5EF4-FFF2-40B4-BE49-F238E27FC236}">
                <a16:creationId xmlns:a16="http://schemas.microsoft.com/office/drawing/2014/main" id="{AC656FA1-7688-4ED8-9565-6DD1E1557AB5}"/>
              </a:ext>
            </a:extLst>
          </p:cNvPr>
          <p:cNvSpPr txBox="1">
            <a:spLocks/>
          </p:cNvSpPr>
          <p:nvPr/>
        </p:nvSpPr>
        <p:spPr>
          <a:xfrm>
            <a:off x="749231" y="5984855"/>
            <a:ext cx="10397525"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t>fastText</a:t>
            </a:r>
            <a:r>
              <a:rPr lang="en-US" dirty="0"/>
              <a:t> slightly outperforms Elmo (Training speed and Accuracy)</a:t>
            </a:r>
          </a:p>
        </p:txBody>
      </p:sp>
    </p:spTree>
    <p:extLst>
      <p:ext uri="{BB962C8B-B14F-4D97-AF65-F5344CB8AC3E}">
        <p14:creationId xmlns:p14="http://schemas.microsoft.com/office/powerpoint/2010/main" val="354143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72FD-7C10-4C20-A2A0-9BC5F4BB8B67}"/>
              </a:ext>
            </a:extLst>
          </p:cNvPr>
          <p:cNvSpPr>
            <a:spLocks noGrp="1"/>
          </p:cNvSpPr>
          <p:nvPr>
            <p:ph type="title"/>
          </p:nvPr>
        </p:nvSpPr>
        <p:spPr/>
        <p:txBody>
          <a:bodyPr/>
          <a:lstStyle/>
          <a:p>
            <a:r>
              <a:rPr lang="en-US" dirty="0"/>
              <a:t>Lessons learnt</a:t>
            </a:r>
          </a:p>
        </p:txBody>
      </p:sp>
      <p:sp>
        <p:nvSpPr>
          <p:cNvPr id="3" name="Content Placeholder 2">
            <a:extLst>
              <a:ext uri="{FF2B5EF4-FFF2-40B4-BE49-F238E27FC236}">
                <a16:creationId xmlns:a16="http://schemas.microsoft.com/office/drawing/2014/main" id="{27E8E88D-06F4-43CA-8B97-32667B19F5BF}"/>
              </a:ext>
            </a:extLst>
          </p:cNvPr>
          <p:cNvSpPr>
            <a:spLocks noGrp="1"/>
          </p:cNvSpPr>
          <p:nvPr>
            <p:ph sz="quarter" idx="10"/>
          </p:nvPr>
        </p:nvSpPr>
        <p:spPr>
          <a:xfrm>
            <a:off x="586581" y="1267460"/>
            <a:ext cx="11018838" cy="5466112"/>
          </a:xfrm>
        </p:spPr>
        <p:txBody>
          <a:bodyPr/>
          <a:lstStyle/>
          <a:p>
            <a:r>
              <a:rPr lang="en-US" sz="2200" dirty="0"/>
              <a:t>Transfer learning can boost accuracy for target domain since embeddings learnt from </a:t>
            </a:r>
            <a:r>
              <a:rPr lang="en-US" sz="2200" b="1" dirty="0"/>
              <a:t>domain-specific unlabeled dataset </a:t>
            </a:r>
            <a:r>
              <a:rPr lang="en-US" sz="2200" dirty="0"/>
              <a:t>are relevant.</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t>Generally, we have found training to be relatively </a:t>
            </a:r>
            <a:r>
              <a:rPr lang="en-US" sz="2200" b="1" dirty="0"/>
              <a:t>insensitive</a:t>
            </a:r>
            <a:r>
              <a:rPr lang="en-US" sz="2200" dirty="0"/>
              <a:t> to the hyperparameters. (i.e. Batch size, Learning rate, Windows size, Epoch, etc.)</a:t>
            </a:r>
          </a:p>
          <a:p>
            <a:pPr marL="0" indent="0">
              <a:buNone/>
            </a:pPr>
            <a:endParaRPr lang="en-US" sz="2200" dirty="0"/>
          </a:p>
          <a:p>
            <a:pPr>
              <a:buFont typeface="Wingdings" panose="05000000000000000000" pitchFamily="2" charset="2"/>
              <a:buChar char="§"/>
            </a:pPr>
            <a:r>
              <a:rPr lang="en-US" sz="2200" b="1" dirty="0"/>
              <a:t>Averaging out from words to document</a:t>
            </a:r>
            <a:r>
              <a:rPr lang="en-US" sz="2200" dirty="0"/>
              <a:t> (i.e. Elmo, </a:t>
            </a:r>
            <a:r>
              <a:rPr lang="en-US" sz="2200" dirty="0" err="1"/>
              <a:t>fastText</a:t>
            </a:r>
            <a:r>
              <a:rPr lang="en-US" sz="2200" dirty="0"/>
              <a:t>) embeddings does not have major impact on accuracy.</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t>Dictionary-based model (i.e. Word2Vec, </a:t>
            </a:r>
            <a:r>
              <a:rPr lang="en-US" sz="2200" dirty="0" err="1"/>
              <a:t>fastText</a:t>
            </a:r>
            <a:r>
              <a:rPr lang="en-US" sz="2200" dirty="0"/>
              <a:t>) is faster and resource-efficient than attention-based model (i.e. BERT, Elmo), which </a:t>
            </a:r>
            <a:r>
              <a:rPr lang="en-US" sz="2200" b="1" dirty="0"/>
              <a:t>might not be practical</a:t>
            </a:r>
            <a:r>
              <a:rPr lang="en-US" sz="2200" dirty="0"/>
              <a:t> to use in production environment. </a:t>
            </a:r>
          </a:p>
          <a:p>
            <a:endParaRPr lang="en-US" sz="2200" dirty="0"/>
          </a:p>
          <a:p>
            <a:pPr marL="0" indent="0">
              <a:buNone/>
            </a:pPr>
            <a:endParaRPr lang="en-US" sz="1600" dirty="0"/>
          </a:p>
          <a:p>
            <a:pPr marL="0" indent="0">
              <a:buNone/>
            </a:pPr>
            <a:r>
              <a:rPr lang="en-US" sz="1600" dirty="0"/>
              <a:t>Project repo : </a:t>
            </a:r>
            <a:r>
              <a:rPr lang="en-US" sz="1600" dirty="0">
                <a:hlinkClick r:id="rId3"/>
              </a:rPr>
              <a:t>https://msblox-03.visualstudio.com/feedhack</a:t>
            </a:r>
            <a:endParaRPr lang="en-US" sz="1600" dirty="0"/>
          </a:p>
        </p:txBody>
      </p:sp>
    </p:spTree>
    <p:extLst>
      <p:ext uri="{BB962C8B-B14F-4D97-AF65-F5344CB8AC3E}">
        <p14:creationId xmlns:p14="http://schemas.microsoft.com/office/powerpoint/2010/main" val="2486244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00D3-CB3C-4A4B-8498-D28A3B5D5F61}"/>
              </a:ext>
            </a:extLst>
          </p:cNvPr>
          <p:cNvSpPr>
            <a:spLocks noGrp="1"/>
          </p:cNvSpPr>
          <p:nvPr>
            <p:ph type="title" idx="4294967295"/>
          </p:nvPr>
        </p:nvSpPr>
        <p:spPr>
          <a:xfrm>
            <a:off x="3977640" y="1168936"/>
            <a:ext cx="4236720" cy="554037"/>
          </a:xfrm>
        </p:spPr>
        <p:txBody>
          <a:bodyPr/>
          <a:lstStyle/>
          <a:p>
            <a:pPr algn="ctr"/>
            <a:r>
              <a:rPr lang="en-US" dirty="0"/>
              <a:t>Can we do better?</a:t>
            </a:r>
          </a:p>
        </p:txBody>
      </p:sp>
      <p:sp>
        <p:nvSpPr>
          <p:cNvPr id="4" name="Title 1">
            <a:extLst>
              <a:ext uri="{FF2B5EF4-FFF2-40B4-BE49-F238E27FC236}">
                <a16:creationId xmlns:a16="http://schemas.microsoft.com/office/drawing/2014/main" id="{903908C0-72B6-4AB0-BB8F-A7140FB3A40C}"/>
              </a:ext>
            </a:extLst>
          </p:cNvPr>
          <p:cNvSpPr txBox="1">
            <a:spLocks/>
          </p:cNvSpPr>
          <p:nvPr/>
        </p:nvSpPr>
        <p:spPr>
          <a:xfrm>
            <a:off x="586740" y="2047101"/>
            <a:ext cx="1101852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dirty="0"/>
              <a:t>How about </a:t>
            </a:r>
          </a:p>
          <a:p>
            <a:pPr algn="ctr"/>
            <a:r>
              <a:rPr lang="en-US" dirty="0"/>
              <a:t>labeled feedback?</a:t>
            </a:r>
          </a:p>
        </p:txBody>
      </p:sp>
      <p:sp>
        <p:nvSpPr>
          <p:cNvPr id="5" name="Title 1">
            <a:extLst>
              <a:ext uri="{FF2B5EF4-FFF2-40B4-BE49-F238E27FC236}">
                <a16:creationId xmlns:a16="http://schemas.microsoft.com/office/drawing/2014/main" id="{9A25BD40-75DA-4E22-9161-5B6628B2073C}"/>
              </a:ext>
            </a:extLst>
          </p:cNvPr>
          <p:cNvSpPr txBox="1">
            <a:spLocks/>
          </p:cNvSpPr>
          <p:nvPr/>
        </p:nvSpPr>
        <p:spPr>
          <a:xfrm>
            <a:off x="586740" y="3592116"/>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dirty="0"/>
              <a:t>But, who will label them?</a:t>
            </a:r>
          </a:p>
        </p:txBody>
      </p:sp>
      <p:sp>
        <p:nvSpPr>
          <p:cNvPr id="6" name="Title 1">
            <a:extLst>
              <a:ext uri="{FF2B5EF4-FFF2-40B4-BE49-F238E27FC236}">
                <a16:creationId xmlns:a16="http://schemas.microsoft.com/office/drawing/2014/main" id="{86937932-506B-40DB-B0C4-F1F7F956C0B8}"/>
              </a:ext>
            </a:extLst>
          </p:cNvPr>
          <p:cNvSpPr txBox="1">
            <a:spLocks/>
          </p:cNvSpPr>
          <p:nvPr/>
        </p:nvSpPr>
        <p:spPr>
          <a:xfrm>
            <a:off x="586740" y="4747260"/>
            <a:ext cx="1101852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dirty="0"/>
              <a:t>Wait, is there a thing called </a:t>
            </a:r>
          </a:p>
          <a:p>
            <a:pPr algn="ctr"/>
            <a:r>
              <a:rPr lang="en-US" dirty="0"/>
              <a:t>crowdsourcing?</a:t>
            </a:r>
          </a:p>
        </p:txBody>
      </p:sp>
    </p:spTree>
    <p:extLst>
      <p:ext uri="{BB962C8B-B14F-4D97-AF65-F5344CB8AC3E}">
        <p14:creationId xmlns:p14="http://schemas.microsoft.com/office/powerpoint/2010/main" val="3916452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9C65-91B3-43A6-8A63-23FE046C7E03}"/>
              </a:ext>
            </a:extLst>
          </p:cNvPr>
          <p:cNvSpPr>
            <a:spLocks noGrp="1"/>
          </p:cNvSpPr>
          <p:nvPr>
            <p:ph type="title"/>
          </p:nvPr>
        </p:nvSpPr>
        <p:spPr>
          <a:xfrm>
            <a:off x="6858000" y="1117849"/>
            <a:ext cx="5021580" cy="5201424"/>
          </a:xfrm>
        </p:spPr>
        <p:txBody>
          <a:bodyPr/>
          <a:lstStyle/>
          <a:p>
            <a:pPr algn="r"/>
            <a:r>
              <a:rPr lang="en-US" dirty="0" err="1">
                <a:solidFill>
                  <a:schemeClr val="bg1"/>
                </a:solidFill>
                <a:latin typeface="Century" panose="02040604050505020304" pitchFamily="18" charset="0"/>
              </a:rPr>
              <a:t>TransplanRL</a:t>
            </a:r>
            <a:br>
              <a:rPr lang="en-US" dirty="0">
                <a:solidFill>
                  <a:schemeClr val="bg1"/>
                </a:solidFill>
                <a:latin typeface="Century" panose="02040604050505020304" pitchFamily="18" charset="0"/>
              </a:rPr>
            </a:br>
            <a:br>
              <a:rPr lang="en-US" dirty="0">
                <a:solidFill>
                  <a:schemeClr val="bg1"/>
                </a:solidFill>
                <a:latin typeface="Century" panose="02040604050505020304" pitchFamily="18" charset="0"/>
              </a:rPr>
            </a:br>
            <a:r>
              <a:rPr lang="en-US" dirty="0">
                <a:solidFill>
                  <a:schemeClr val="bg1"/>
                </a:solidFill>
                <a:latin typeface="Century" panose="02040604050505020304" pitchFamily="18" charset="0"/>
              </a:rPr>
              <a:t>Crowdsourcing Planner by Reinforcement Learning</a:t>
            </a:r>
            <a:br>
              <a:rPr lang="en-US" dirty="0">
                <a:solidFill>
                  <a:schemeClr val="bg1"/>
                </a:solidFill>
                <a:latin typeface="Century" panose="02040604050505020304" pitchFamily="18" charset="0"/>
              </a:rPr>
            </a:br>
            <a:br>
              <a:rPr lang="en-US" dirty="0">
                <a:solidFill>
                  <a:schemeClr val="bg1"/>
                </a:solidFill>
                <a:latin typeface="Century" panose="02040604050505020304" pitchFamily="18" charset="0"/>
              </a:rPr>
            </a:br>
            <a:br>
              <a:rPr lang="en-US" dirty="0">
                <a:solidFill>
                  <a:schemeClr val="bg1"/>
                </a:solidFill>
                <a:latin typeface="Century" panose="02040604050505020304" pitchFamily="18" charset="0"/>
              </a:rPr>
            </a:br>
            <a:br>
              <a:rPr lang="en-US" dirty="0">
                <a:solidFill>
                  <a:schemeClr val="bg1"/>
                </a:solidFill>
                <a:latin typeface="Century" panose="02040604050505020304" pitchFamily="18" charset="0"/>
              </a:rPr>
            </a:br>
            <a:br>
              <a:rPr lang="en-US" dirty="0">
                <a:solidFill>
                  <a:schemeClr val="bg1"/>
                </a:solidFill>
                <a:latin typeface="Century" panose="02040604050505020304" pitchFamily="18" charset="0"/>
              </a:rPr>
            </a:br>
            <a:r>
              <a:rPr lang="en-US" sz="1400" dirty="0">
                <a:solidFill>
                  <a:schemeClr val="bg1"/>
                </a:solidFill>
                <a:latin typeface="-apple-system"/>
              </a:rPr>
              <a:t>Photo by</a:t>
            </a:r>
            <a:r>
              <a:rPr lang="en-US" sz="1400" dirty="0">
                <a:solidFill>
                  <a:schemeClr val="accent4">
                    <a:lumMod val="75000"/>
                    <a:lumOff val="25000"/>
                  </a:schemeClr>
                </a:solidFill>
                <a:latin typeface="-apple-system"/>
              </a:rPr>
              <a:t> </a:t>
            </a:r>
            <a:r>
              <a:rPr lang="en-US" sz="1400" dirty="0">
                <a:solidFill>
                  <a:schemeClr val="accent4">
                    <a:lumMod val="75000"/>
                    <a:lumOff val="25000"/>
                  </a:schemeClr>
                </a:solidFill>
                <a:latin typeface="-apple-system"/>
                <a:hlinkClick r:id="rId2">
                  <a:extLst>
                    <a:ext uri="{A12FA001-AC4F-418D-AE19-62706E023703}">
                      <ahyp:hlinkClr xmlns:ahyp="http://schemas.microsoft.com/office/drawing/2018/hyperlinkcolor" val="tx"/>
                    </a:ext>
                  </a:extLst>
                </a:hlinkClick>
              </a:rPr>
              <a:t>Nicholas Green</a:t>
            </a:r>
            <a:r>
              <a:rPr lang="en-US" sz="1400" dirty="0">
                <a:solidFill>
                  <a:schemeClr val="accent4">
                    <a:lumMod val="75000"/>
                    <a:lumOff val="25000"/>
                  </a:schemeClr>
                </a:solidFill>
                <a:latin typeface="-apple-system"/>
              </a:rPr>
              <a:t> </a:t>
            </a:r>
            <a:r>
              <a:rPr lang="en-US" sz="1400" dirty="0">
                <a:solidFill>
                  <a:schemeClr val="bg1"/>
                </a:solidFill>
                <a:latin typeface="-apple-system"/>
              </a:rPr>
              <a:t>on </a:t>
            </a:r>
            <a:r>
              <a:rPr lang="en-US" sz="1400" dirty="0" err="1">
                <a:solidFill>
                  <a:schemeClr val="accent4">
                    <a:lumMod val="75000"/>
                    <a:lumOff val="25000"/>
                  </a:schemeClr>
                </a:solidFill>
                <a:latin typeface="-apple-system"/>
                <a:hlinkClick r:id="rId3">
                  <a:extLst>
                    <a:ext uri="{A12FA001-AC4F-418D-AE19-62706E023703}">
                      <ahyp:hlinkClr xmlns:ahyp="http://schemas.microsoft.com/office/drawing/2018/hyperlinkcolor" val="tx"/>
                    </a:ext>
                  </a:extLst>
                </a:hlinkClick>
              </a:rPr>
              <a:t>Unsplash</a:t>
            </a:r>
            <a:endParaRPr lang="en-US" sz="1400" dirty="0">
              <a:solidFill>
                <a:schemeClr val="accent4">
                  <a:lumMod val="75000"/>
                  <a:lumOff val="25000"/>
                </a:schemeClr>
              </a:solidFill>
              <a:latin typeface="Century" panose="02040604050505020304" pitchFamily="18" charset="0"/>
              <a:ea typeface="Verdana" panose="020B0604030504040204" pitchFamily="34" charset="0"/>
              <a:cs typeface="Arial" panose="020B0604020202020204" pitchFamily="34" charset="0"/>
            </a:endParaRPr>
          </a:p>
        </p:txBody>
      </p:sp>
      <p:pic>
        <p:nvPicPr>
          <p:cNvPr id="6" name="Picture Placeholder 5" descr="A group of people standing in front of a crowd posing for the camera&#10;&#10;Description automatically generated">
            <a:extLst>
              <a:ext uri="{FF2B5EF4-FFF2-40B4-BE49-F238E27FC236}">
                <a16:creationId xmlns:a16="http://schemas.microsoft.com/office/drawing/2014/main" id="{89372C92-78A0-40FB-9E1F-63312D009634}"/>
              </a:ext>
            </a:extLst>
          </p:cNvPr>
          <p:cNvPicPr>
            <a:picLocks noGrp="1" noChangeAspect="1"/>
          </p:cNvPicPr>
          <p:nvPr>
            <p:ph type="pic" sz="quarter" idx="11"/>
          </p:nvPr>
        </p:nvPicPr>
        <p:blipFill>
          <a:blip r:embed="rId4"/>
          <a:srcRect l="16667" r="16667"/>
          <a:stretch>
            <a:fillRect/>
          </a:stretch>
        </p:blipFill>
        <p:spPr>
          <a:xfrm>
            <a:off x="0" y="0"/>
            <a:ext cx="6858000" cy="6858000"/>
          </a:xfrm>
        </p:spPr>
      </p:pic>
    </p:spTree>
    <p:extLst>
      <p:ext uri="{BB962C8B-B14F-4D97-AF65-F5344CB8AC3E}">
        <p14:creationId xmlns:p14="http://schemas.microsoft.com/office/powerpoint/2010/main" val="20367423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B3539-9CF2-4148-841E-5D0FF71D0F7B}"/>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0BB99208-BBF8-43CF-A69F-B1139EDC015A}"/>
              </a:ext>
            </a:extLst>
          </p:cNvPr>
          <p:cNvSpPr>
            <a:spLocks noGrp="1"/>
          </p:cNvSpPr>
          <p:nvPr>
            <p:ph sz="quarter" idx="10"/>
          </p:nvPr>
        </p:nvSpPr>
        <p:spPr>
          <a:xfrm>
            <a:off x="584200" y="1435100"/>
            <a:ext cx="11018838" cy="5773888"/>
          </a:xfrm>
        </p:spPr>
        <p:txBody>
          <a:bodyPr/>
          <a:lstStyle/>
          <a:p>
            <a:r>
              <a:rPr lang="en-US" dirty="0"/>
              <a:t>To verify and improve the quality of machine translation for core products</a:t>
            </a:r>
          </a:p>
          <a:p>
            <a:pPr marL="0" indent="0">
              <a:buNone/>
            </a:pPr>
            <a:endParaRPr lang="en-US" dirty="0"/>
          </a:p>
          <a:p>
            <a:pPr>
              <a:buFont typeface="Wingdings" panose="05000000000000000000" pitchFamily="2" charset="2"/>
              <a:buChar char="§"/>
            </a:pPr>
            <a:r>
              <a:rPr lang="en-US" dirty="0"/>
              <a:t>To simulate crowdsourcing users’ behavior pattern based on the experimental data</a:t>
            </a:r>
          </a:p>
          <a:p>
            <a:pPr>
              <a:buFont typeface="Wingdings" panose="05000000000000000000" pitchFamily="2" charset="2"/>
              <a:buChar char="§"/>
            </a:pPr>
            <a:endParaRPr lang="en-US" dirty="0"/>
          </a:p>
          <a:p>
            <a:pPr>
              <a:buFont typeface="Wingdings" panose="05000000000000000000" pitchFamily="2" charset="2"/>
              <a:buChar char="§"/>
            </a:pPr>
            <a:r>
              <a:rPr lang="en-US" dirty="0"/>
              <a:t>To optimize translation work order process constrained by certain SLA and budget</a:t>
            </a:r>
          </a:p>
          <a:p>
            <a:pPr>
              <a:buFont typeface="Wingdings" panose="05000000000000000000" pitchFamily="2" charset="2"/>
              <a:buChar char="§"/>
            </a:pPr>
            <a:endParaRPr lang="en-US" dirty="0"/>
          </a:p>
          <a:p>
            <a:pPr>
              <a:buFont typeface="Wingdings" panose="05000000000000000000" pitchFamily="2" charset="2"/>
              <a:buChar char="§"/>
            </a:pPr>
            <a:r>
              <a:rPr lang="en-US" dirty="0"/>
              <a:t>To provide a general reinforcement learning framework for all crowdsourcing planning</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3164052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C8E3-22D9-425A-A2C5-35DDD4492367}"/>
              </a:ext>
            </a:extLst>
          </p:cNvPr>
          <p:cNvSpPr>
            <a:spLocks noGrp="1"/>
          </p:cNvSpPr>
          <p:nvPr>
            <p:ph type="title"/>
          </p:nvPr>
        </p:nvSpPr>
        <p:spPr/>
        <p:txBody>
          <a:bodyPr/>
          <a:lstStyle/>
          <a:p>
            <a:r>
              <a:rPr lang="en-US" dirty="0"/>
              <a:t>Workflow</a:t>
            </a:r>
          </a:p>
        </p:txBody>
      </p:sp>
      <p:pic>
        <p:nvPicPr>
          <p:cNvPr id="4" name="Picture 3" descr="A close up of a logo&#10;&#10;Description automatically generated">
            <a:extLst>
              <a:ext uri="{FF2B5EF4-FFF2-40B4-BE49-F238E27FC236}">
                <a16:creationId xmlns:a16="http://schemas.microsoft.com/office/drawing/2014/main" id="{B6AC2FC5-C661-465A-9EC5-8EEECB880AEA}"/>
              </a:ext>
            </a:extLst>
          </p:cNvPr>
          <p:cNvPicPr>
            <a:picLocks noChangeAspect="1"/>
          </p:cNvPicPr>
          <p:nvPr/>
        </p:nvPicPr>
        <p:blipFill>
          <a:blip r:embed="rId2"/>
          <a:stretch>
            <a:fillRect/>
          </a:stretch>
        </p:blipFill>
        <p:spPr>
          <a:xfrm>
            <a:off x="1131570" y="1075112"/>
            <a:ext cx="9928860" cy="5721928"/>
          </a:xfrm>
          <a:prstGeom prst="rect">
            <a:avLst/>
          </a:prstGeom>
        </p:spPr>
      </p:pic>
    </p:spTree>
    <p:extLst>
      <p:ext uri="{BB962C8B-B14F-4D97-AF65-F5344CB8AC3E}">
        <p14:creationId xmlns:p14="http://schemas.microsoft.com/office/powerpoint/2010/main" val="14067373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0F7A-C49D-4719-9449-5F8801758E78}"/>
              </a:ext>
            </a:extLst>
          </p:cNvPr>
          <p:cNvSpPr>
            <a:spLocks noGrp="1"/>
          </p:cNvSpPr>
          <p:nvPr>
            <p:ph type="title"/>
          </p:nvPr>
        </p:nvSpPr>
        <p:spPr>
          <a:xfrm>
            <a:off x="588263" y="457200"/>
            <a:ext cx="11018520" cy="553998"/>
          </a:xfrm>
        </p:spPr>
        <p:txBody>
          <a:bodyPr/>
          <a:lstStyle/>
          <a:p>
            <a:r>
              <a:rPr lang="en-US" dirty="0"/>
              <a:t>Problem Definition</a:t>
            </a:r>
          </a:p>
        </p:txBody>
      </p:sp>
      <p:sp>
        <p:nvSpPr>
          <p:cNvPr id="3" name="Content Placeholder 2">
            <a:extLst>
              <a:ext uri="{FF2B5EF4-FFF2-40B4-BE49-F238E27FC236}">
                <a16:creationId xmlns:a16="http://schemas.microsoft.com/office/drawing/2014/main" id="{836E8EEB-67AC-4FA9-8296-3C77EC14E731}"/>
              </a:ext>
            </a:extLst>
          </p:cNvPr>
          <p:cNvSpPr>
            <a:spLocks noGrp="1"/>
          </p:cNvSpPr>
          <p:nvPr>
            <p:ph sz="quarter" idx="10"/>
          </p:nvPr>
        </p:nvSpPr>
        <p:spPr>
          <a:xfrm>
            <a:off x="588263" y="1218753"/>
            <a:ext cx="11018838" cy="4936736"/>
          </a:xfrm>
        </p:spPr>
        <p:txBody>
          <a:bodyPr/>
          <a:lstStyle/>
          <a:p>
            <a:pPr lvl="1">
              <a:buFont typeface="Wingdings" panose="05000000000000000000" pitchFamily="2" charset="2"/>
              <a:buChar char="§"/>
            </a:pPr>
            <a:r>
              <a:rPr lang="en-US" sz="2800" b="1" dirty="0"/>
              <a:t>Possible paths:</a:t>
            </a:r>
          </a:p>
          <a:p>
            <a:pPr lvl="2">
              <a:buFont typeface="Wingdings" panose="05000000000000000000" pitchFamily="2" charset="2"/>
              <a:buChar char="§"/>
            </a:pPr>
            <a:r>
              <a:rPr lang="en-US" sz="2400" dirty="0"/>
              <a:t>Voting -&gt; Collecting N candidates -&gt; Voting -&gt; Finish</a:t>
            </a:r>
          </a:p>
          <a:p>
            <a:pPr lvl="2">
              <a:buFont typeface="Wingdings" panose="05000000000000000000" pitchFamily="2" charset="2"/>
              <a:buChar char="§"/>
            </a:pPr>
            <a:r>
              <a:rPr lang="en-US" sz="2400" dirty="0"/>
              <a:t>Voting -&gt; Eliminate lowest candidate -&gt; Voting -&gt; Finish</a:t>
            </a:r>
          </a:p>
          <a:p>
            <a:pPr lvl="1">
              <a:buFont typeface="Wingdings" panose="05000000000000000000" pitchFamily="2" charset="2"/>
              <a:buChar char="§"/>
            </a:pPr>
            <a:r>
              <a:rPr lang="en-US" sz="2800" b="1" dirty="0"/>
              <a:t>Question:</a:t>
            </a:r>
          </a:p>
          <a:p>
            <a:pPr lvl="2">
              <a:buFont typeface="Wingdings" panose="05000000000000000000" pitchFamily="2" charset="2"/>
              <a:buChar char="§"/>
            </a:pPr>
            <a:r>
              <a:rPr lang="en-US" sz="2400" dirty="0"/>
              <a:t>What’s the sequence of actions that maximize the amount and quality of translation from Mechanical Turk under certain SLA and budget?</a:t>
            </a:r>
          </a:p>
          <a:p>
            <a:pPr lvl="1">
              <a:buFont typeface="Wingdings" panose="05000000000000000000" pitchFamily="2" charset="2"/>
              <a:buChar char="§"/>
            </a:pPr>
            <a:r>
              <a:rPr lang="en-US" sz="2800" b="1" dirty="0"/>
              <a:t>Key Components:</a:t>
            </a:r>
          </a:p>
          <a:p>
            <a:pPr lvl="2">
              <a:buFont typeface="Wingdings" panose="05000000000000000000" pitchFamily="2" charset="2"/>
              <a:buChar char="§"/>
            </a:pPr>
            <a:r>
              <a:rPr lang="en-US" sz="2400" dirty="0"/>
              <a:t>Simulator of gig user behavior -&gt; </a:t>
            </a:r>
            <a:r>
              <a:rPr lang="en-US" sz="2400" b="1" dirty="0"/>
              <a:t>Environment</a:t>
            </a:r>
          </a:p>
          <a:p>
            <a:pPr lvl="2">
              <a:buFont typeface="Wingdings" panose="05000000000000000000" pitchFamily="2" charset="2"/>
              <a:buChar char="§"/>
            </a:pPr>
            <a:r>
              <a:rPr lang="en-US" sz="2400" dirty="0"/>
              <a:t>Actuator to act and accept reward-&gt; </a:t>
            </a:r>
            <a:r>
              <a:rPr lang="en-US" sz="2400" b="1" dirty="0"/>
              <a:t>Agent</a:t>
            </a:r>
          </a:p>
          <a:p>
            <a:pPr lvl="2">
              <a:buFont typeface="Wingdings" panose="05000000000000000000" pitchFamily="2" charset="2"/>
              <a:buChar char="§"/>
            </a:pPr>
            <a:r>
              <a:rPr lang="en-US" sz="2400" dirty="0"/>
              <a:t>Quantity and Quality of translation work order -&gt; </a:t>
            </a:r>
            <a:r>
              <a:rPr lang="en-US" sz="2400" b="1" dirty="0"/>
              <a:t>Reward</a:t>
            </a:r>
          </a:p>
          <a:p>
            <a:pPr lvl="2">
              <a:buFont typeface="Wingdings" panose="05000000000000000000" pitchFamily="2" charset="2"/>
              <a:buChar char="§"/>
            </a:pPr>
            <a:r>
              <a:rPr lang="en-US" altLang="zh-CN" sz="2400" dirty="0"/>
              <a:t>Progress of total work orders -&gt; </a:t>
            </a:r>
            <a:r>
              <a:rPr lang="en-US" altLang="zh-CN" sz="2400" b="1" dirty="0"/>
              <a:t>State</a:t>
            </a:r>
            <a:endParaRPr lang="en-US" sz="2400" b="1" dirty="0"/>
          </a:p>
        </p:txBody>
      </p:sp>
      <p:pic>
        <p:nvPicPr>
          <p:cNvPr id="4102" name="Picture 6" descr="Image result for eureka">
            <a:extLst>
              <a:ext uri="{FF2B5EF4-FFF2-40B4-BE49-F238E27FC236}">
                <a16:creationId xmlns:a16="http://schemas.microsoft.com/office/drawing/2014/main" id="{3A3AAEF0-3F85-4CB0-95F9-1B94FFC60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9687" y="4112895"/>
            <a:ext cx="19240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34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4102"/>
                                        </p:tgtEl>
                                        <p:attrNameLst>
                                          <p:attrName>style.visibility</p:attrName>
                                        </p:attrNameLst>
                                      </p:cBhvr>
                                      <p:to>
                                        <p:strVal val="visible"/>
                                      </p:to>
                                    </p:set>
                                    <p:anim calcmode="lin" valueType="num">
                                      <p:cBhvr additive="base">
                                        <p:cTn id="33" dur="500" fill="hold"/>
                                        <p:tgtEl>
                                          <p:spTgt spid="4102"/>
                                        </p:tgtEl>
                                        <p:attrNameLst>
                                          <p:attrName>ppt_x</p:attrName>
                                        </p:attrNameLst>
                                      </p:cBhvr>
                                      <p:tavLst>
                                        <p:tav tm="0">
                                          <p:val>
                                            <p:strVal val="1+#ppt_w/2"/>
                                          </p:val>
                                        </p:tav>
                                        <p:tav tm="100000">
                                          <p:val>
                                            <p:strVal val="#ppt_x"/>
                                          </p:val>
                                        </p:tav>
                                      </p:tavLst>
                                    </p:anim>
                                    <p:anim calcmode="lin" valueType="num">
                                      <p:cBhvr additive="base">
                                        <p:cTn id="34" dur="500" fill="hold"/>
                                        <p:tgtEl>
                                          <p:spTgt spid="4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A0CC-DC03-4875-9A2C-8B1C0BAA57AE}"/>
              </a:ext>
            </a:extLst>
          </p:cNvPr>
          <p:cNvSpPr>
            <a:spLocks noGrp="1"/>
          </p:cNvSpPr>
          <p:nvPr>
            <p:ph type="title"/>
          </p:nvPr>
        </p:nvSpPr>
        <p:spPr>
          <a:xfrm>
            <a:off x="586740" y="220980"/>
            <a:ext cx="11018520" cy="553998"/>
          </a:xfrm>
        </p:spPr>
        <p:txBody>
          <a:bodyPr/>
          <a:lstStyle/>
          <a:p>
            <a:r>
              <a:rPr lang="en-US" dirty="0"/>
              <a:t>Reinforcement Learning in nutshell</a:t>
            </a:r>
          </a:p>
        </p:txBody>
      </p:sp>
      <p:pic>
        <p:nvPicPr>
          <p:cNvPr id="4" name="Picture 4" descr="Image result for reinforcement learning">
            <a:extLst>
              <a:ext uri="{FF2B5EF4-FFF2-40B4-BE49-F238E27FC236}">
                <a16:creationId xmlns:a16="http://schemas.microsoft.com/office/drawing/2014/main" id="{240B7F70-3126-4658-957D-49DEC19E0CEA}"/>
              </a:ext>
            </a:extLst>
          </p:cNvPr>
          <p:cNvPicPr>
            <a:picLocks noGrp="1" noChangeAspect="1" noChangeArrowheads="1"/>
          </p:cNvPicPr>
          <p:nvPr>
            <p:ph sz="quarter" idx="10"/>
          </p:nvPr>
        </p:nvPicPr>
        <p:blipFill rotWithShape="1">
          <a:blip r:embed="rId2">
            <a:extLst>
              <a:ext uri="{28A0092B-C50C-407E-A947-70E740481C1C}">
                <a14:useLocalDpi xmlns:a14="http://schemas.microsoft.com/office/drawing/2010/main" val="0"/>
              </a:ext>
            </a:extLst>
          </a:blip>
          <a:srcRect t="4626"/>
          <a:stretch/>
        </p:blipFill>
        <p:spPr bwMode="auto">
          <a:xfrm>
            <a:off x="1691639" y="1175044"/>
            <a:ext cx="8318897" cy="561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939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4D53-CE5C-4D8F-94CE-B35B97070A44}"/>
              </a:ext>
            </a:extLst>
          </p:cNvPr>
          <p:cNvSpPr>
            <a:spLocks noGrp="1"/>
          </p:cNvSpPr>
          <p:nvPr>
            <p:ph type="title"/>
          </p:nvPr>
        </p:nvSpPr>
        <p:spPr/>
        <p:txBody>
          <a:bodyPr/>
          <a:lstStyle/>
          <a:p>
            <a:r>
              <a:rPr lang="en-US" dirty="0"/>
              <a:t>Get It Personal</a:t>
            </a:r>
          </a:p>
        </p:txBody>
      </p:sp>
      <p:sp>
        <p:nvSpPr>
          <p:cNvPr id="5" name="Content Placeholder 4">
            <a:extLst>
              <a:ext uri="{FF2B5EF4-FFF2-40B4-BE49-F238E27FC236}">
                <a16:creationId xmlns:a16="http://schemas.microsoft.com/office/drawing/2014/main" id="{59A6FBC0-FBE7-4AA2-BC5F-798946BEA1E1}"/>
              </a:ext>
            </a:extLst>
          </p:cNvPr>
          <p:cNvSpPr>
            <a:spLocks noGrp="1"/>
          </p:cNvSpPr>
          <p:nvPr>
            <p:ph sz="quarter" idx="10"/>
          </p:nvPr>
        </p:nvSpPr>
        <p:spPr/>
        <p:txBody>
          <a:bodyPr/>
          <a:lstStyle/>
          <a:p>
            <a:endParaRPr lang="en-US"/>
          </a:p>
        </p:txBody>
      </p:sp>
      <p:pic>
        <p:nvPicPr>
          <p:cNvPr id="1030" name="Picture 6" descr="Image result for card game windows 95">
            <a:extLst>
              <a:ext uri="{FF2B5EF4-FFF2-40B4-BE49-F238E27FC236}">
                <a16:creationId xmlns:a16="http://schemas.microsoft.com/office/drawing/2014/main" id="{30A99555-530D-445F-ABDF-037489EEA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7172" y="1011197"/>
            <a:ext cx="3166565" cy="2301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sitting, person, wall&#10;&#10;Description automatically generated">
            <a:extLst>
              <a:ext uri="{FF2B5EF4-FFF2-40B4-BE49-F238E27FC236}">
                <a16:creationId xmlns:a16="http://schemas.microsoft.com/office/drawing/2014/main" id="{ADF51522-39EC-4015-B4F7-652E06B43615}"/>
              </a:ext>
            </a:extLst>
          </p:cNvPr>
          <p:cNvPicPr>
            <a:picLocks noChangeAspect="1"/>
          </p:cNvPicPr>
          <p:nvPr/>
        </p:nvPicPr>
        <p:blipFill>
          <a:blip r:embed="rId4"/>
          <a:stretch>
            <a:fillRect/>
          </a:stretch>
        </p:blipFill>
        <p:spPr>
          <a:xfrm>
            <a:off x="588263" y="1436431"/>
            <a:ext cx="4349496" cy="2977896"/>
          </a:xfrm>
          <a:prstGeom prst="rect">
            <a:avLst/>
          </a:prstGeom>
        </p:spPr>
      </p:pic>
      <p:pic>
        <p:nvPicPr>
          <p:cNvPr id="1032" name="Picture 8">
            <a:extLst>
              <a:ext uri="{FF2B5EF4-FFF2-40B4-BE49-F238E27FC236}">
                <a16:creationId xmlns:a16="http://schemas.microsoft.com/office/drawing/2014/main" id="{FB8F37A4-DC97-4F83-A9AA-245A927DC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427" y="2162194"/>
            <a:ext cx="2807282" cy="36616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inesweeper windows 95">
            <a:extLst>
              <a:ext uri="{FF2B5EF4-FFF2-40B4-BE49-F238E27FC236}">
                <a16:creationId xmlns:a16="http://schemas.microsoft.com/office/drawing/2014/main" id="{F474B9A8-93E6-40E0-8FD1-8B17397219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0552" y="3544812"/>
            <a:ext cx="2419803" cy="3114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windows 95 blue screen of death">
            <a:extLst>
              <a:ext uri="{FF2B5EF4-FFF2-40B4-BE49-F238E27FC236}">
                <a16:creationId xmlns:a16="http://schemas.microsoft.com/office/drawing/2014/main" id="{014A8796-6D5E-4AFC-9997-158ADFE782E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29" t="24447" r="12468" b="9692"/>
          <a:stretch/>
        </p:blipFill>
        <p:spPr bwMode="auto">
          <a:xfrm>
            <a:off x="588263" y="1011196"/>
            <a:ext cx="11014775" cy="564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275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anim calcmode="lin" valueType="num">
                                      <p:cBhvr additive="base">
                                        <p:cTn id="11" dur="500" fill="hold"/>
                                        <p:tgtEl>
                                          <p:spTgt spid="1032"/>
                                        </p:tgtEl>
                                        <p:attrNameLst>
                                          <p:attrName>ppt_x</p:attrName>
                                        </p:attrNameLst>
                                      </p:cBhvr>
                                      <p:tavLst>
                                        <p:tav tm="0">
                                          <p:val>
                                            <p:strVal val="#ppt_x"/>
                                          </p:val>
                                        </p:tav>
                                        <p:tav tm="100000">
                                          <p:val>
                                            <p:strVal val="#ppt_x"/>
                                          </p:val>
                                        </p:tav>
                                      </p:tavLst>
                                    </p:anim>
                                    <p:anim calcmode="lin" valueType="num">
                                      <p:cBhvr additive="base">
                                        <p:cTn id="12"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1000"/>
                                        <p:tgtEl>
                                          <p:spTgt spid="1034"/>
                                        </p:tgtEl>
                                      </p:cBhvr>
                                    </p:animEffect>
                                    <p:anim calcmode="lin" valueType="num">
                                      <p:cBhvr>
                                        <p:cTn id="23" dur="1000" fill="hold"/>
                                        <p:tgtEl>
                                          <p:spTgt spid="1034"/>
                                        </p:tgtEl>
                                        <p:attrNameLst>
                                          <p:attrName>ppt_x</p:attrName>
                                        </p:attrNameLst>
                                      </p:cBhvr>
                                      <p:tavLst>
                                        <p:tav tm="0">
                                          <p:val>
                                            <p:strVal val="#ppt_x"/>
                                          </p:val>
                                        </p:tav>
                                        <p:tav tm="100000">
                                          <p:val>
                                            <p:strVal val="#ppt_x"/>
                                          </p:val>
                                        </p:tav>
                                      </p:tavLst>
                                    </p:anim>
                                    <p:anim calcmode="lin" valueType="num">
                                      <p:cBhvr>
                                        <p:cTn id="24"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92E3-DB40-4B1A-BD0B-3EA979D73074}"/>
              </a:ext>
            </a:extLst>
          </p:cNvPr>
          <p:cNvSpPr>
            <a:spLocks noGrp="1"/>
          </p:cNvSpPr>
          <p:nvPr>
            <p:ph type="title"/>
          </p:nvPr>
        </p:nvSpPr>
        <p:spPr>
          <a:xfrm>
            <a:off x="588263" y="434340"/>
            <a:ext cx="11018520" cy="553998"/>
          </a:xfrm>
        </p:spPr>
        <p:txBody>
          <a:bodyPr/>
          <a:lstStyle/>
          <a:p>
            <a:r>
              <a:rPr lang="en-US" dirty="0"/>
              <a:t>Hypotheses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2F6FC8-2697-456D-97AE-B97B7A7EA401}"/>
                  </a:ext>
                </a:extLst>
              </p:cNvPr>
              <p:cNvSpPr>
                <a:spLocks noGrp="1"/>
              </p:cNvSpPr>
              <p:nvPr>
                <p:ph sz="quarter" idx="10"/>
              </p:nvPr>
            </p:nvSpPr>
            <p:spPr>
              <a:xfrm>
                <a:off x="352043" y="1348921"/>
                <a:ext cx="7660640" cy="1541502"/>
              </a:xfrm>
            </p:spPr>
            <p:txBody>
              <a:bodyPr/>
              <a:lstStyle/>
              <a:p>
                <a:pPr>
                  <a:buFont typeface="Wingdings" panose="05000000000000000000" pitchFamily="2" charset="2"/>
                  <a:buChar char="§"/>
                </a:pPr>
                <a:r>
                  <a:rPr lang="en-US" dirty="0"/>
                  <a:t>Markovian Decision Process (MDP)</a:t>
                </a:r>
              </a:p>
              <a:p>
                <a:pPr lvl="1"/>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𝑅𝑒𝑤𝑎𝑟𝑑</m:t>
                            </m:r>
                            <m:r>
                              <a:rPr lang="en-US" i="1">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e>
                        </m:d>
                        <m:r>
                          <a:rPr lang="en-US" i="1">
                            <a:latin typeface="Cambria Math" panose="02040503050406030204" pitchFamily="18" charset="0"/>
                          </a:rPr>
                          <m:t>    </m:t>
                        </m:r>
                        <m:r>
                          <a:rPr lang="en-US" i="1">
                            <a:latin typeface="Cambria Math" panose="02040503050406030204" pitchFamily="18" charset="0"/>
                          </a:rPr>
                          <m:t>𝑇𝑟𝑎𝑛𝑠𝑖𝑡𝑖𝑜𝑛</m:t>
                        </m:r>
                        <m:r>
                          <a:rPr lang="en-US" i="1">
                            <a:latin typeface="Cambria Math" panose="02040503050406030204" pitchFamily="18" charset="0"/>
                          </a:rPr>
                          <m:t> </m:t>
                        </m:r>
                        <m:r>
                          <a:rPr lang="en-US" i="1">
                            <a:latin typeface="Cambria Math" panose="02040503050406030204" pitchFamily="18" charset="0"/>
                          </a:rPr>
                          <m:t>𝑃𝑟𝑜𝑏</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𝑎</m:t>
                            </m:r>
                          </m:sub>
                        </m:s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𝑆</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m:t>
                        </m:r>
                      </m:sup>
                    </m:sSup>
                    <m:r>
                      <a:rPr lang="en-US" i="1">
                        <a:latin typeface="Cambria Math" panose="02040503050406030204" pitchFamily="18" charset="0"/>
                      </a:rPr>
                      <m:t>]</m:t>
                    </m:r>
                  </m:oMath>
                </a14:m>
                <a:endParaRPr lang="en-US" dirty="0"/>
              </a:p>
              <a:p>
                <a:pPr lvl="1"/>
                <a:r>
                  <a:rPr lang="en-US" dirty="0"/>
                  <a:t>Memoryless Property - The transition between states is only dependent on current choice.</a:t>
                </a:r>
              </a:p>
              <a:p>
                <a:pPr lvl="1"/>
                <a:endParaRPr lang="en-US" dirty="0"/>
              </a:p>
            </p:txBody>
          </p:sp>
        </mc:Choice>
        <mc:Fallback xmlns="">
          <p:sp>
            <p:nvSpPr>
              <p:cNvPr id="3" name="Content Placeholder 2">
                <a:extLst>
                  <a:ext uri="{FF2B5EF4-FFF2-40B4-BE49-F238E27FC236}">
                    <a16:creationId xmlns:a16="http://schemas.microsoft.com/office/drawing/2014/main" id="{752F6FC8-2697-456D-97AE-B97B7A7EA401}"/>
                  </a:ext>
                </a:extLst>
              </p:cNvPr>
              <p:cNvSpPr>
                <a:spLocks noGrp="1" noRot="1" noChangeAspect="1" noMove="1" noResize="1" noEditPoints="1" noAdjustHandles="1" noChangeArrowheads="1" noChangeShapeType="1" noTextEdit="1"/>
              </p:cNvSpPr>
              <p:nvPr>
                <p:ph sz="quarter" idx="10"/>
              </p:nvPr>
            </p:nvSpPr>
            <p:spPr>
              <a:xfrm>
                <a:off x="352043" y="1348921"/>
                <a:ext cx="7660640" cy="1541502"/>
              </a:xfrm>
              <a:blipFill>
                <a:blip r:embed="rId2"/>
                <a:stretch>
                  <a:fillRect/>
                </a:stretch>
              </a:blipFill>
            </p:spPr>
            <p:txBody>
              <a:bodyPr/>
              <a:lstStyle/>
              <a:p>
                <a:r>
                  <a:rPr lang="en-US">
                    <a:noFill/>
                  </a:rPr>
                  <a:t> </a:t>
                </a:r>
              </a:p>
            </p:txBody>
          </p:sp>
        </mc:Fallback>
      </mc:AlternateContent>
      <p:pic>
        <p:nvPicPr>
          <p:cNvPr id="5124" name="Picture 4" descr="Image result for slot machine">
            <a:extLst>
              <a:ext uri="{FF2B5EF4-FFF2-40B4-BE49-F238E27FC236}">
                <a16:creationId xmlns:a16="http://schemas.microsoft.com/office/drawing/2014/main" id="{553A57D9-590E-46C6-B11A-A164FAACE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620" y="4208099"/>
            <a:ext cx="3644264" cy="237050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5D3165D-BE39-4F51-A5D9-53BC52519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3884" y="1088549"/>
            <a:ext cx="3810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4D4C032-A3D1-488F-BAA4-97507BFBE235}"/>
              </a:ext>
            </a:extLst>
          </p:cNvPr>
          <p:cNvSpPr txBox="1">
            <a:spLocks/>
          </p:cNvSpPr>
          <p:nvPr/>
        </p:nvSpPr>
        <p:spPr>
          <a:xfrm>
            <a:off x="352043" y="3079244"/>
            <a:ext cx="8037577" cy="17851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Constrained Contextual Multi-armed Bandit (CCB)</a:t>
            </a:r>
          </a:p>
          <a:p>
            <a:pPr lvl="1"/>
            <a:r>
              <a:rPr lang="en-US" dirty="0"/>
              <a:t>Allocate fixed limited resource to competing choices and expect maximum return</a:t>
            </a:r>
          </a:p>
          <a:p>
            <a:pPr lvl="1"/>
            <a:r>
              <a:rPr lang="en-US" dirty="0"/>
              <a:t>When a cost is associated with each action, optimization became even harder.</a:t>
            </a:r>
          </a:p>
        </p:txBody>
      </p:sp>
      <p:sp>
        <p:nvSpPr>
          <p:cNvPr id="9" name="Content Placeholder 2">
            <a:extLst>
              <a:ext uri="{FF2B5EF4-FFF2-40B4-BE49-F238E27FC236}">
                <a16:creationId xmlns:a16="http://schemas.microsoft.com/office/drawing/2014/main" id="{7F9A423E-54D4-4CAE-AD15-368934C275F6}"/>
              </a:ext>
            </a:extLst>
          </p:cNvPr>
          <p:cNvSpPr txBox="1">
            <a:spLocks/>
          </p:cNvSpPr>
          <p:nvPr/>
        </p:nvSpPr>
        <p:spPr>
          <a:xfrm>
            <a:off x="352043" y="5053169"/>
            <a:ext cx="7660640"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Instant-runoff </a:t>
            </a:r>
            <a:r>
              <a:rPr lang="en-US" dirty="0"/>
              <a:t>v</a:t>
            </a:r>
            <a:r>
              <a:rPr lang="en-US"/>
              <a:t>oting </a:t>
            </a:r>
            <a:r>
              <a:rPr lang="en-US" dirty="0"/>
              <a:t>vs Plurality voting</a:t>
            </a:r>
          </a:p>
          <a:p>
            <a:pPr lvl="1"/>
            <a:r>
              <a:rPr lang="en-US" dirty="0"/>
              <a:t>Presumably, preferential voting is more likely to form quorum than plurality voting.</a:t>
            </a:r>
          </a:p>
        </p:txBody>
      </p:sp>
      <p:pic>
        <p:nvPicPr>
          <p:cNvPr id="12" name="MS logo gray - EMF" descr="Microsoft logo, gray text version">
            <a:extLst>
              <a:ext uri="{FF2B5EF4-FFF2-40B4-BE49-F238E27FC236}">
                <a16:creationId xmlns:a16="http://schemas.microsoft.com/office/drawing/2014/main" id="{708580D1-003B-4B35-A391-0317832C0A01}"/>
              </a:ext>
            </a:extLst>
          </p:cNvPr>
          <p:cNvPicPr>
            <a:picLocks noChangeAspect="1"/>
          </p:cNvPicPr>
          <p:nvPr/>
        </p:nvPicPr>
        <p:blipFill>
          <a:blip r:embed="rId5"/>
          <a:stretch>
            <a:fillRect/>
          </a:stretch>
        </p:blipFill>
        <p:spPr bwMode="black">
          <a:xfrm>
            <a:off x="10236598" y="588962"/>
            <a:ext cx="1366440" cy="292608"/>
          </a:xfrm>
          <a:prstGeom prst="rect">
            <a:avLst/>
          </a:prstGeom>
        </p:spPr>
      </p:pic>
    </p:spTree>
    <p:extLst>
      <p:ext uri="{BB962C8B-B14F-4D97-AF65-F5344CB8AC3E}">
        <p14:creationId xmlns:p14="http://schemas.microsoft.com/office/powerpoint/2010/main" val="1575393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9EE5-9193-4107-903B-EC2E5A76B43E}"/>
              </a:ext>
            </a:extLst>
          </p:cNvPr>
          <p:cNvSpPr>
            <a:spLocks noGrp="1"/>
          </p:cNvSpPr>
          <p:nvPr>
            <p:ph type="title"/>
          </p:nvPr>
        </p:nvSpPr>
        <p:spPr>
          <a:xfrm>
            <a:off x="588263" y="457200"/>
            <a:ext cx="11018520" cy="553998"/>
          </a:xfrm>
        </p:spPr>
        <p:txBody>
          <a:bodyPr/>
          <a:lstStyle/>
          <a:p>
            <a:r>
              <a:rPr lang="en-US" dirty="0"/>
              <a:t>Problem Setup</a:t>
            </a:r>
          </a:p>
        </p:txBody>
      </p:sp>
      <p:sp>
        <p:nvSpPr>
          <p:cNvPr id="3" name="Content Placeholder 2">
            <a:extLst>
              <a:ext uri="{FF2B5EF4-FFF2-40B4-BE49-F238E27FC236}">
                <a16:creationId xmlns:a16="http://schemas.microsoft.com/office/drawing/2014/main" id="{7E30F0DB-E971-49A9-86C3-A37FC32B9A9F}"/>
              </a:ext>
            </a:extLst>
          </p:cNvPr>
          <p:cNvSpPr>
            <a:spLocks noGrp="1"/>
          </p:cNvSpPr>
          <p:nvPr>
            <p:ph sz="quarter" idx="10"/>
          </p:nvPr>
        </p:nvSpPr>
        <p:spPr>
          <a:xfrm>
            <a:off x="588263" y="1241062"/>
            <a:ext cx="7675880" cy="5244513"/>
          </a:xfrm>
        </p:spPr>
        <p:txBody>
          <a:bodyPr/>
          <a:lstStyle/>
          <a:p>
            <a:pPr>
              <a:buFont typeface="Wingdings" panose="05000000000000000000" pitchFamily="2" charset="2"/>
              <a:buChar char="§"/>
            </a:pPr>
            <a:r>
              <a:rPr lang="en-US" sz="2400" b="1" dirty="0"/>
              <a:t>Mechanical Turk Job</a:t>
            </a:r>
          </a:p>
          <a:p>
            <a:pPr lvl="1">
              <a:buFont typeface="Wingdings" panose="05000000000000000000" pitchFamily="2" charset="2"/>
              <a:buChar char="§"/>
            </a:pPr>
            <a:r>
              <a:rPr lang="en-US" sz="2400" dirty="0"/>
              <a:t>100 translation source strings</a:t>
            </a:r>
          </a:p>
          <a:p>
            <a:pPr lvl="1">
              <a:buFont typeface="Wingdings" panose="05000000000000000000" pitchFamily="2" charset="2"/>
              <a:buChar char="§"/>
            </a:pPr>
            <a:r>
              <a:rPr lang="en-US" sz="2400" dirty="0"/>
              <a:t>3 hours SLA</a:t>
            </a:r>
          </a:p>
          <a:p>
            <a:pPr lvl="1">
              <a:buFont typeface="Wingdings" panose="05000000000000000000" pitchFamily="2" charset="2"/>
              <a:buChar char="§"/>
            </a:pPr>
            <a:r>
              <a:rPr lang="en-US" sz="2400" dirty="0"/>
              <a:t>7 dollars Budget</a:t>
            </a:r>
          </a:p>
          <a:p>
            <a:pPr lvl="1">
              <a:buFont typeface="Wingdings" panose="05000000000000000000" pitchFamily="2" charset="2"/>
              <a:buChar char="§"/>
            </a:pPr>
            <a:r>
              <a:rPr lang="en-US" sz="2400" dirty="0"/>
              <a:t>3 machine translation candidates</a:t>
            </a:r>
          </a:p>
          <a:p>
            <a:pPr lvl="1">
              <a:buFont typeface="Wingdings" panose="05000000000000000000" pitchFamily="2" charset="2"/>
              <a:buChar char="§"/>
            </a:pPr>
            <a:r>
              <a:rPr lang="en-US" sz="2400" dirty="0"/>
              <a:t>5 votes quorum</a:t>
            </a:r>
          </a:p>
          <a:p>
            <a:pPr lvl="1">
              <a:buFont typeface="Wingdings" panose="05000000000000000000" pitchFamily="2" charset="2"/>
              <a:buChar char="§"/>
            </a:pPr>
            <a:r>
              <a:rPr lang="en-US" sz="2400" dirty="0"/>
              <a:t>13 voters</a:t>
            </a:r>
          </a:p>
          <a:p>
            <a:pPr>
              <a:buFont typeface="Wingdings" panose="05000000000000000000" pitchFamily="2" charset="2"/>
              <a:buChar char="§"/>
            </a:pPr>
            <a:r>
              <a:rPr lang="en-US" sz="2400" b="1" dirty="0"/>
              <a:t>Workflow</a:t>
            </a:r>
          </a:p>
          <a:p>
            <a:pPr lvl="1">
              <a:buFont typeface="Wingdings" panose="05000000000000000000" pitchFamily="2" charset="2"/>
              <a:buChar char="§"/>
            </a:pPr>
            <a:r>
              <a:rPr lang="en-US" sz="2400" dirty="0"/>
              <a:t>Initial voting round, possibly finish the job. </a:t>
            </a:r>
          </a:p>
          <a:p>
            <a:pPr lvl="1">
              <a:buFont typeface="Wingdings" panose="05000000000000000000" pitchFamily="2" charset="2"/>
              <a:buChar char="§"/>
            </a:pPr>
            <a:r>
              <a:rPr lang="en-US" sz="2400" dirty="0"/>
              <a:t>If not, follow-up voting will start.</a:t>
            </a:r>
          </a:p>
          <a:p>
            <a:pPr>
              <a:buFont typeface="Wingdings" panose="05000000000000000000" pitchFamily="2" charset="2"/>
              <a:buChar char="§"/>
            </a:pPr>
            <a:r>
              <a:rPr lang="en-US" sz="2400" b="1" dirty="0"/>
              <a:t>Question</a:t>
            </a:r>
          </a:p>
          <a:p>
            <a:pPr lvl="1">
              <a:buFont typeface="Wingdings" panose="05000000000000000000" pitchFamily="2" charset="2"/>
              <a:buChar char="§"/>
            </a:pPr>
            <a:r>
              <a:rPr lang="en-US" sz="2400" dirty="0"/>
              <a:t>What is the </a:t>
            </a:r>
            <a:r>
              <a:rPr lang="en-US" sz="2400" b="1" i="1" dirty="0"/>
              <a:t>optimal action</a:t>
            </a:r>
            <a:r>
              <a:rPr lang="en-US" sz="2400" dirty="0"/>
              <a:t> at this stage? </a:t>
            </a:r>
          </a:p>
        </p:txBody>
      </p:sp>
      <p:pic>
        <p:nvPicPr>
          <p:cNvPr id="7170" name="Picture 2" descr="Image result for problem">
            <a:extLst>
              <a:ext uri="{FF2B5EF4-FFF2-40B4-BE49-F238E27FC236}">
                <a16:creationId xmlns:a16="http://schemas.microsoft.com/office/drawing/2014/main" id="{28596435-8B36-4890-AB41-CD96990E2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639" y="3055731"/>
            <a:ext cx="4425784" cy="334506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DCBA7FC-FB8A-47E1-83AF-49751E0CAC35}"/>
                  </a:ext>
                </a:extLst>
              </p:cNvPr>
              <p:cNvSpPr/>
              <p:nvPr/>
            </p:nvSpPr>
            <p:spPr>
              <a:xfrm>
                <a:off x="6934342" y="2064602"/>
                <a:ext cx="5257658" cy="490199"/>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𝑣𝑜𝑡𝑒𝑟𝑠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𝑞</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𝑁</m:t>
                          </m:r>
                        </m:e>
                        <m:sub>
                          <m:r>
                            <a:rPr lang="en-US" sz="2400" i="1">
                              <a:latin typeface="Cambria Math" panose="02040503050406030204" pitchFamily="18" charset="0"/>
                            </a:rPr>
                            <m:t>𝑞</m:t>
                          </m:r>
                        </m:sub>
                      </m:s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𝑐</m:t>
                          </m:r>
                        </m:sub>
                      </m:sSub>
                      <m:r>
                        <a:rPr lang="en-US" sz="2400" i="1">
                          <a:latin typeface="Cambria Math" panose="02040503050406030204" pitchFamily="18" charset="0"/>
                        </a:rPr>
                        <m:t>−1)</m:t>
                      </m:r>
                    </m:oMath>
                  </m:oMathPara>
                </a14:m>
                <a:endParaRPr lang="en-US" sz="2400" dirty="0"/>
              </a:p>
            </p:txBody>
          </p:sp>
        </mc:Choice>
        <mc:Fallback xmlns="">
          <p:sp>
            <p:nvSpPr>
              <p:cNvPr id="6" name="Rectangle 5">
                <a:extLst>
                  <a:ext uri="{FF2B5EF4-FFF2-40B4-BE49-F238E27FC236}">
                    <a16:creationId xmlns:a16="http://schemas.microsoft.com/office/drawing/2014/main" id="{ADCBA7FC-FB8A-47E1-83AF-49751E0CAC35}"/>
                  </a:ext>
                </a:extLst>
              </p:cNvPr>
              <p:cNvSpPr>
                <a:spLocks noRot="1" noChangeAspect="1" noMove="1" noResize="1" noEditPoints="1" noAdjustHandles="1" noChangeArrowheads="1" noChangeShapeType="1" noTextEdit="1"/>
              </p:cNvSpPr>
              <p:nvPr/>
            </p:nvSpPr>
            <p:spPr>
              <a:xfrm>
                <a:off x="6934342" y="2064602"/>
                <a:ext cx="5257658" cy="490199"/>
              </a:xfrm>
              <a:prstGeom prst="rect">
                <a:avLst/>
              </a:prstGeom>
              <a:blipFill>
                <a:blip r:embed="rId3"/>
                <a:stretch>
                  <a:fillRect b="-12500"/>
                </a:stretch>
              </a:blipFill>
            </p:spPr>
            <p:txBody>
              <a:bodyPr/>
              <a:lstStyle/>
              <a:p>
                <a:r>
                  <a:rPr lang="en-US">
                    <a:noFill/>
                  </a:rPr>
                  <a:t> </a:t>
                </a:r>
              </a:p>
            </p:txBody>
          </p:sp>
        </mc:Fallback>
      </mc:AlternateContent>
    </p:spTree>
    <p:extLst>
      <p:ext uri="{BB962C8B-B14F-4D97-AF65-F5344CB8AC3E}">
        <p14:creationId xmlns:p14="http://schemas.microsoft.com/office/powerpoint/2010/main" val="3691535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385C6B46-FEE1-4FF2-B3A1-C3CCE6124C8C}"/>
              </a:ext>
            </a:extLst>
          </p:cNvPr>
          <p:cNvPicPr>
            <a:picLocks noChangeAspect="1"/>
          </p:cNvPicPr>
          <p:nvPr/>
        </p:nvPicPr>
        <p:blipFill>
          <a:blip r:embed="rId2"/>
          <a:stretch>
            <a:fillRect/>
          </a:stretch>
        </p:blipFill>
        <p:spPr>
          <a:xfrm>
            <a:off x="555533" y="0"/>
            <a:ext cx="11080934" cy="6858000"/>
          </a:xfrm>
          <a:prstGeom prst="rect">
            <a:avLst/>
          </a:prstGeom>
        </p:spPr>
      </p:pic>
      <p:sp>
        <p:nvSpPr>
          <p:cNvPr id="2" name="Title 1">
            <a:extLst>
              <a:ext uri="{FF2B5EF4-FFF2-40B4-BE49-F238E27FC236}">
                <a16:creationId xmlns:a16="http://schemas.microsoft.com/office/drawing/2014/main" id="{D09951D5-9C17-4C89-8F33-877F317F62BF}"/>
              </a:ext>
            </a:extLst>
          </p:cNvPr>
          <p:cNvSpPr>
            <a:spLocks noGrp="1"/>
          </p:cNvSpPr>
          <p:nvPr>
            <p:ph type="title"/>
          </p:nvPr>
        </p:nvSpPr>
        <p:spPr/>
        <p:txBody>
          <a:bodyPr/>
          <a:lstStyle/>
          <a:p>
            <a:r>
              <a:rPr lang="en-US" dirty="0"/>
              <a:t>Architecture</a:t>
            </a:r>
          </a:p>
        </p:txBody>
      </p:sp>
      <p:sp>
        <p:nvSpPr>
          <p:cNvPr id="8" name="Rectangle 7">
            <a:extLst>
              <a:ext uri="{FF2B5EF4-FFF2-40B4-BE49-F238E27FC236}">
                <a16:creationId xmlns:a16="http://schemas.microsoft.com/office/drawing/2014/main" id="{606688B5-F48E-4456-9508-7EB1D4A9B5C9}"/>
              </a:ext>
            </a:extLst>
          </p:cNvPr>
          <p:cNvSpPr/>
          <p:nvPr/>
        </p:nvSpPr>
        <p:spPr bwMode="auto">
          <a:xfrm>
            <a:off x="4000500" y="0"/>
            <a:ext cx="306324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9" name="Rectangle 8">
            <a:extLst>
              <a:ext uri="{FF2B5EF4-FFF2-40B4-BE49-F238E27FC236}">
                <a16:creationId xmlns:a16="http://schemas.microsoft.com/office/drawing/2014/main" id="{887CBBCD-3DDC-4784-A9EA-11FDD90FF135}"/>
              </a:ext>
            </a:extLst>
          </p:cNvPr>
          <p:cNvSpPr/>
          <p:nvPr/>
        </p:nvSpPr>
        <p:spPr bwMode="auto">
          <a:xfrm>
            <a:off x="266700" y="3329940"/>
            <a:ext cx="3733800" cy="352806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0" name="Rectangle 9">
            <a:extLst>
              <a:ext uri="{FF2B5EF4-FFF2-40B4-BE49-F238E27FC236}">
                <a16:creationId xmlns:a16="http://schemas.microsoft.com/office/drawing/2014/main" id="{FCD8AD78-032D-4BAE-BDEF-31D7CAC311BA}"/>
              </a:ext>
            </a:extLst>
          </p:cNvPr>
          <p:cNvSpPr/>
          <p:nvPr/>
        </p:nvSpPr>
        <p:spPr bwMode="auto">
          <a:xfrm>
            <a:off x="7063740" y="0"/>
            <a:ext cx="493014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1" name="Rectangle 10">
            <a:extLst>
              <a:ext uri="{FF2B5EF4-FFF2-40B4-BE49-F238E27FC236}">
                <a16:creationId xmlns:a16="http://schemas.microsoft.com/office/drawing/2014/main" id="{F0125CF2-D932-4118-92CD-63DEBB843404}"/>
              </a:ext>
            </a:extLst>
          </p:cNvPr>
          <p:cNvSpPr/>
          <p:nvPr/>
        </p:nvSpPr>
        <p:spPr bwMode="auto">
          <a:xfrm>
            <a:off x="472839" y="1257300"/>
            <a:ext cx="3527661" cy="21336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Tree>
    <p:extLst>
      <p:ext uri="{BB962C8B-B14F-4D97-AF65-F5344CB8AC3E}">
        <p14:creationId xmlns:p14="http://schemas.microsoft.com/office/powerpoint/2010/main" val="330394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E3CA9-EA01-44D9-B26A-29B401372F12}"/>
              </a:ext>
            </a:extLst>
          </p:cNvPr>
          <p:cNvSpPr>
            <a:spLocks noGrp="1"/>
          </p:cNvSpPr>
          <p:nvPr>
            <p:ph type="title"/>
          </p:nvPr>
        </p:nvSpPr>
        <p:spPr>
          <a:xfrm>
            <a:off x="586740" y="295686"/>
            <a:ext cx="11018520" cy="553998"/>
          </a:xfrm>
        </p:spPr>
        <p:txBody>
          <a:bodyPr/>
          <a:lstStyle/>
          <a:p>
            <a:r>
              <a:rPr lang="en-US" dirty="0"/>
              <a:t>User Behavioral Pattern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B6E5F4-19A0-48E4-8031-C71C938CA65C}"/>
                  </a:ext>
                </a:extLst>
              </p:cNvPr>
              <p:cNvSpPr>
                <a:spLocks noGrp="1"/>
              </p:cNvSpPr>
              <p:nvPr>
                <p:ph sz="quarter" idx="10"/>
              </p:nvPr>
            </p:nvSpPr>
            <p:spPr>
              <a:xfrm>
                <a:off x="238759" y="1285753"/>
                <a:ext cx="5265087" cy="1932837"/>
              </a:xfrm>
            </p:spPr>
            <p:txBody>
              <a:bodyPr/>
              <a:lstStyle/>
              <a:p>
                <a:pPr lvl="1"/>
                <a:r>
                  <a:rPr lang="en-US" b="1" dirty="0"/>
                  <a:t>Work time =&gt; Pareto Distribution</a:t>
                </a:r>
              </a:p>
              <a:p>
                <a:pPr lvl="2"/>
                <a:r>
                  <a:rPr lang="en-US" dirty="0"/>
                  <a:t>Shape = 0.85; Scale (min) = 3 seconds</a:t>
                </a:r>
              </a:p>
              <a:p>
                <a:pPr lvl="1"/>
                <a:r>
                  <a:rPr lang="en-US" b="1" dirty="0"/>
                  <a:t>Response time =&gt; Gaussian Distribution</a:t>
                </a:r>
              </a:p>
              <a:p>
                <a:pPr lvl="2"/>
                <a:r>
                  <a:rPr lang="en-US" dirty="0"/>
                  <a:t>Standard Deviation = 117; Min = 74 seconds</a:t>
                </a:r>
              </a:p>
              <a:p>
                <a:pPr lvl="1"/>
                <a:r>
                  <a:rPr lang="en-US" b="1" dirty="0"/>
                  <a:t>Cost </a:t>
                </a:r>
                <a14:m>
                  <m:oMath xmlns:m="http://schemas.openxmlformats.org/officeDocument/2006/math">
                    <m:r>
                      <a:rPr lang="en-US" b="1" i="1">
                        <a:latin typeface="Cambria Math" panose="02040503050406030204" pitchFamily="18" charset="0"/>
                        <a:ea typeface="Cambria Math" panose="02040503050406030204" pitchFamily="18" charset="0"/>
                      </a:rPr>
                      <m:t>∝</m:t>
                    </m:r>
                  </m:oMath>
                </a14:m>
                <a:r>
                  <a:rPr lang="en-US" b="1" dirty="0"/>
                  <a:t> (1 / average response time)</a:t>
                </a:r>
              </a:p>
              <a:p>
                <a:pPr lvl="2"/>
                <a:r>
                  <a:rPr lang="en-US" dirty="0"/>
                  <a:t>Not necessarily the work time</a:t>
                </a:r>
              </a:p>
            </p:txBody>
          </p:sp>
        </mc:Choice>
        <mc:Fallback xmlns="">
          <p:sp>
            <p:nvSpPr>
              <p:cNvPr id="3" name="Content Placeholder 2">
                <a:extLst>
                  <a:ext uri="{FF2B5EF4-FFF2-40B4-BE49-F238E27FC236}">
                    <a16:creationId xmlns:a16="http://schemas.microsoft.com/office/drawing/2014/main" id="{6BB6E5F4-19A0-48E4-8031-C71C938CA65C}"/>
                  </a:ext>
                </a:extLst>
              </p:cNvPr>
              <p:cNvSpPr>
                <a:spLocks noGrp="1" noRot="1" noChangeAspect="1" noMove="1" noResize="1" noEditPoints="1" noAdjustHandles="1" noChangeArrowheads="1" noChangeShapeType="1" noTextEdit="1"/>
              </p:cNvSpPr>
              <p:nvPr>
                <p:ph sz="quarter" idx="10"/>
              </p:nvPr>
            </p:nvSpPr>
            <p:spPr>
              <a:xfrm>
                <a:off x="238759" y="1285753"/>
                <a:ext cx="5265087" cy="1932837"/>
              </a:xfrm>
              <a:blipFill>
                <a:blip r:embed="rId3"/>
                <a:stretch>
                  <a:fillRect/>
                </a:stretch>
              </a:blipFill>
            </p:spPr>
            <p:txBody>
              <a:bodyPr/>
              <a:lstStyle/>
              <a:p>
                <a:r>
                  <a:rPr lang="en-US">
                    <a:noFill/>
                  </a:rPr>
                  <a:t> </a:t>
                </a:r>
              </a:p>
            </p:txBody>
          </p:sp>
        </mc:Fallback>
      </mc:AlternateContent>
      <p:pic>
        <p:nvPicPr>
          <p:cNvPr id="5" name="Picture 4" descr="A screenshot of a cell phone&#10;&#10;Description automatically generated">
            <a:extLst>
              <a:ext uri="{FF2B5EF4-FFF2-40B4-BE49-F238E27FC236}">
                <a16:creationId xmlns:a16="http://schemas.microsoft.com/office/drawing/2014/main" id="{9709114D-F6CA-49F3-932C-63FA46B6EEC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124473" y="3523596"/>
            <a:ext cx="4300220" cy="2866813"/>
          </a:xfrm>
          <a:prstGeom prst="rect">
            <a:avLst/>
          </a:prstGeom>
        </p:spPr>
      </p:pic>
      <p:pic>
        <p:nvPicPr>
          <p:cNvPr id="7" name="Picture 6">
            <a:extLst>
              <a:ext uri="{FF2B5EF4-FFF2-40B4-BE49-F238E27FC236}">
                <a16:creationId xmlns:a16="http://schemas.microsoft.com/office/drawing/2014/main" id="{5F5EE909-2BFC-408B-B77A-0DDE0A7575DE}"/>
              </a:ext>
            </a:extLst>
          </p:cNvPr>
          <p:cNvPicPr>
            <a:picLocks noChangeAspect="1"/>
          </p:cNvPicPr>
          <p:nvPr/>
        </p:nvPicPr>
        <p:blipFill>
          <a:blip r:embed="rId5"/>
          <a:stretch>
            <a:fillRect/>
          </a:stretch>
        </p:blipFill>
        <p:spPr>
          <a:xfrm>
            <a:off x="6383020" y="3523595"/>
            <a:ext cx="4300220" cy="2866814"/>
          </a:xfrm>
          <a:prstGeom prst="rect">
            <a:avLst/>
          </a:prstGeom>
        </p:spPr>
      </p:pic>
      <p:sp>
        <p:nvSpPr>
          <p:cNvPr id="9" name="TextBox 8">
            <a:extLst>
              <a:ext uri="{FF2B5EF4-FFF2-40B4-BE49-F238E27FC236}">
                <a16:creationId xmlns:a16="http://schemas.microsoft.com/office/drawing/2014/main" id="{B1D6BE2E-7375-4C3E-B3B4-0B72819629A4}"/>
              </a:ext>
            </a:extLst>
          </p:cNvPr>
          <p:cNvSpPr txBox="1"/>
          <p:nvPr/>
        </p:nvSpPr>
        <p:spPr>
          <a:xfrm>
            <a:off x="1352326" y="6387638"/>
            <a:ext cx="384451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2. Distribution of Work Time</a:t>
            </a:r>
          </a:p>
        </p:txBody>
      </p:sp>
      <p:sp>
        <p:nvSpPr>
          <p:cNvPr id="10" name="TextBox 9">
            <a:extLst>
              <a:ext uri="{FF2B5EF4-FFF2-40B4-BE49-F238E27FC236}">
                <a16:creationId xmlns:a16="http://schemas.microsoft.com/office/drawing/2014/main" id="{D4D40B62-A968-46CD-8F68-A9238F7B9DCE}"/>
              </a:ext>
            </a:extLst>
          </p:cNvPr>
          <p:cNvSpPr txBox="1"/>
          <p:nvPr/>
        </p:nvSpPr>
        <p:spPr>
          <a:xfrm>
            <a:off x="6383020" y="6390410"/>
            <a:ext cx="432445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3. Distribution of Response Time</a:t>
            </a:r>
          </a:p>
        </p:txBody>
      </p:sp>
      <p:graphicFrame>
        <p:nvGraphicFramePr>
          <p:cNvPr id="11" name="Table 11">
            <a:extLst>
              <a:ext uri="{FF2B5EF4-FFF2-40B4-BE49-F238E27FC236}">
                <a16:creationId xmlns:a16="http://schemas.microsoft.com/office/drawing/2014/main" id="{9EB286F2-5861-4204-8447-7213C539D9D9}"/>
              </a:ext>
            </a:extLst>
          </p:cNvPr>
          <p:cNvGraphicFramePr>
            <a:graphicFrameLocks noGrp="1"/>
          </p:cNvGraphicFramePr>
          <p:nvPr>
            <p:extLst>
              <p:ext uri="{D42A27DB-BD31-4B8C-83A1-F6EECF244321}">
                <p14:modId xmlns:p14="http://schemas.microsoft.com/office/powerpoint/2010/main" val="969058343"/>
              </p:ext>
            </p:extLst>
          </p:nvPr>
        </p:nvGraphicFramePr>
        <p:xfrm>
          <a:off x="6096000" y="1360663"/>
          <a:ext cx="5621020" cy="3708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913611025"/>
                    </a:ext>
                  </a:extLst>
                </a:gridCol>
                <a:gridCol w="1963420">
                  <a:extLst>
                    <a:ext uri="{9D8B030D-6E8A-4147-A177-3AD203B41FA5}">
                      <a16:colId xmlns:a16="http://schemas.microsoft.com/office/drawing/2014/main" val="1130009596"/>
                    </a:ext>
                  </a:extLst>
                </a:gridCol>
              </a:tblGrid>
              <a:tr h="370840">
                <a:tc>
                  <a:txBody>
                    <a:bodyPr/>
                    <a:lstStyle/>
                    <a:p>
                      <a:pPr algn="ctr"/>
                      <a:r>
                        <a:rPr lang="en-US" dirty="0"/>
                        <a:t>Response Time</a:t>
                      </a:r>
                    </a:p>
                  </a:txBody>
                  <a:tcPr/>
                </a:tc>
                <a:tc>
                  <a:txBody>
                    <a:bodyPr/>
                    <a:lstStyle/>
                    <a:p>
                      <a:pPr algn="ctr"/>
                      <a:r>
                        <a:rPr lang="en-US" dirty="0"/>
                        <a:t>Work Time</a:t>
                      </a:r>
                    </a:p>
                  </a:txBody>
                  <a:tcPr/>
                </a:tc>
                <a:extLst>
                  <a:ext uri="{0D108BD9-81ED-4DB2-BD59-A6C34878D82A}">
                    <a16:rowId xmlns:a16="http://schemas.microsoft.com/office/drawing/2014/main" val="3863551600"/>
                  </a:ext>
                </a:extLst>
              </a:tr>
            </a:tbl>
          </a:graphicData>
        </a:graphic>
      </p:graphicFrame>
      <p:grpSp>
        <p:nvGrpSpPr>
          <p:cNvPr id="19" name="Group 18">
            <a:extLst>
              <a:ext uri="{FF2B5EF4-FFF2-40B4-BE49-F238E27FC236}">
                <a16:creationId xmlns:a16="http://schemas.microsoft.com/office/drawing/2014/main" id="{7772324C-61CE-4E6E-8D9D-A7BDB6E45424}"/>
              </a:ext>
            </a:extLst>
          </p:cNvPr>
          <p:cNvGrpSpPr/>
          <p:nvPr/>
        </p:nvGrpSpPr>
        <p:grpSpPr>
          <a:xfrm>
            <a:off x="5503846" y="1731503"/>
            <a:ext cx="6676599" cy="1134587"/>
            <a:chOff x="5503846" y="1731503"/>
            <a:chExt cx="6676599" cy="1134587"/>
          </a:xfrm>
        </p:grpSpPr>
        <p:sp>
          <p:nvSpPr>
            <p:cNvPr id="13" name="Arrow: Up 12">
              <a:extLst>
                <a:ext uri="{FF2B5EF4-FFF2-40B4-BE49-F238E27FC236}">
                  <a16:creationId xmlns:a16="http://schemas.microsoft.com/office/drawing/2014/main" id="{67ED2724-DDEC-4E1C-9214-637158DDA87E}"/>
                </a:ext>
              </a:extLst>
            </p:cNvPr>
            <p:cNvSpPr/>
            <p:nvPr/>
          </p:nvSpPr>
          <p:spPr bwMode="auto">
            <a:xfrm>
              <a:off x="5910580" y="1731503"/>
              <a:ext cx="472440" cy="784860"/>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4" name="Arrow: Up 13">
              <a:extLst>
                <a:ext uri="{FF2B5EF4-FFF2-40B4-BE49-F238E27FC236}">
                  <a16:creationId xmlns:a16="http://schemas.microsoft.com/office/drawing/2014/main" id="{EBA928D8-7F19-4FC8-AFC9-64916C4D9A50}"/>
                </a:ext>
              </a:extLst>
            </p:cNvPr>
            <p:cNvSpPr/>
            <p:nvPr/>
          </p:nvSpPr>
          <p:spPr bwMode="auto">
            <a:xfrm>
              <a:off x="9522431" y="1751645"/>
              <a:ext cx="472440" cy="784860"/>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5" name="Arrow: Up 14">
              <a:extLst>
                <a:ext uri="{FF2B5EF4-FFF2-40B4-BE49-F238E27FC236}">
                  <a16:creationId xmlns:a16="http://schemas.microsoft.com/office/drawing/2014/main" id="{A2E041BB-1D29-44D4-BCB9-C47D113CEECD}"/>
                </a:ext>
              </a:extLst>
            </p:cNvPr>
            <p:cNvSpPr/>
            <p:nvPr/>
          </p:nvSpPr>
          <p:spPr bwMode="auto">
            <a:xfrm>
              <a:off x="11480800" y="1731503"/>
              <a:ext cx="472440" cy="784860"/>
            </a:xfrm>
            <a:prstGeom prst="up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6" name="TextBox 15">
              <a:extLst>
                <a:ext uri="{FF2B5EF4-FFF2-40B4-BE49-F238E27FC236}">
                  <a16:creationId xmlns:a16="http://schemas.microsoft.com/office/drawing/2014/main" id="{1024E2D9-5462-480C-A1D7-6BCE0E5EC72B}"/>
                </a:ext>
              </a:extLst>
            </p:cNvPr>
            <p:cNvSpPr txBox="1"/>
            <p:nvPr/>
          </p:nvSpPr>
          <p:spPr>
            <a:xfrm>
              <a:off x="5503846" y="2558313"/>
              <a:ext cx="1456489" cy="307777"/>
            </a:xfrm>
            <a:prstGeom prst="rect">
              <a:avLst/>
            </a:prstGeom>
            <a:solidFill>
              <a:schemeClr val="accent4">
                <a:lumMod val="75000"/>
                <a:lumOff val="25000"/>
              </a:schemeClr>
            </a:solidFill>
          </p:spPr>
          <p:txBody>
            <a:bodyPr wrap="none" lIns="0" tIns="0" rIns="0" bIns="0" rtlCol="0">
              <a:spAutoFit/>
            </a:bodyPr>
            <a:lstStyle/>
            <a:p>
              <a:pPr algn="l"/>
              <a:r>
                <a:rPr lang="en-US" sz="2000" b="1" dirty="0">
                  <a:solidFill>
                    <a:schemeClr val="bg1"/>
                  </a:solidFill>
                </a:rPr>
                <a:t> Job Posted </a:t>
              </a:r>
            </a:p>
          </p:txBody>
        </p:sp>
        <p:sp>
          <p:nvSpPr>
            <p:cNvPr id="17" name="TextBox 16">
              <a:extLst>
                <a:ext uri="{FF2B5EF4-FFF2-40B4-BE49-F238E27FC236}">
                  <a16:creationId xmlns:a16="http://schemas.microsoft.com/office/drawing/2014/main" id="{C9658B6B-6BC6-456C-95F8-4B86748F829A}"/>
                </a:ext>
              </a:extLst>
            </p:cNvPr>
            <p:cNvSpPr txBox="1"/>
            <p:nvPr/>
          </p:nvSpPr>
          <p:spPr>
            <a:xfrm>
              <a:off x="9099015" y="2558312"/>
              <a:ext cx="1431033" cy="307777"/>
            </a:xfrm>
            <a:prstGeom prst="rect">
              <a:avLst/>
            </a:prstGeom>
            <a:solidFill>
              <a:schemeClr val="accent4">
                <a:lumMod val="75000"/>
                <a:lumOff val="25000"/>
              </a:schemeClr>
            </a:solidFill>
          </p:spPr>
          <p:txBody>
            <a:bodyPr wrap="none" lIns="0" tIns="0" rIns="0" bIns="0" rtlCol="0">
              <a:spAutoFit/>
            </a:bodyPr>
            <a:lstStyle/>
            <a:p>
              <a:pPr algn="l"/>
              <a:r>
                <a:rPr lang="en-US" sz="2000" b="1" dirty="0">
                  <a:solidFill>
                    <a:schemeClr val="bg1"/>
                  </a:solidFill>
                </a:rPr>
                <a:t> Job Picked </a:t>
              </a:r>
            </a:p>
          </p:txBody>
        </p:sp>
        <p:sp>
          <p:nvSpPr>
            <p:cNvPr id="18" name="TextBox 17">
              <a:extLst>
                <a:ext uri="{FF2B5EF4-FFF2-40B4-BE49-F238E27FC236}">
                  <a16:creationId xmlns:a16="http://schemas.microsoft.com/office/drawing/2014/main" id="{328A4AAE-FE07-4728-8203-10BEF6A82A1F}"/>
                </a:ext>
              </a:extLst>
            </p:cNvPr>
            <p:cNvSpPr txBox="1"/>
            <p:nvPr/>
          </p:nvSpPr>
          <p:spPr>
            <a:xfrm>
              <a:off x="10683240" y="2558312"/>
              <a:ext cx="1497205" cy="307777"/>
            </a:xfrm>
            <a:prstGeom prst="rect">
              <a:avLst/>
            </a:prstGeom>
            <a:solidFill>
              <a:schemeClr val="accent4">
                <a:lumMod val="75000"/>
                <a:lumOff val="25000"/>
              </a:schemeClr>
            </a:solidFill>
          </p:spPr>
          <p:txBody>
            <a:bodyPr wrap="none" lIns="0" tIns="0" rIns="0" bIns="0" rtlCol="0">
              <a:spAutoFit/>
            </a:bodyPr>
            <a:lstStyle/>
            <a:p>
              <a:pPr algn="l"/>
              <a:r>
                <a:rPr lang="en-US" sz="2000" b="1" dirty="0">
                  <a:solidFill>
                    <a:schemeClr val="bg1"/>
                  </a:solidFill>
                </a:rPr>
                <a:t>Job Finished</a:t>
              </a:r>
            </a:p>
          </p:txBody>
        </p:sp>
      </p:grpSp>
    </p:spTree>
    <p:extLst>
      <p:ext uri="{BB962C8B-B14F-4D97-AF65-F5344CB8AC3E}">
        <p14:creationId xmlns:p14="http://schemas.microsoft.com/office/powerpoint/2010/main" val="1789157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5F74-335D-421A-92C9-040AF68C55FA}"/>
              </a:ext>
            </a:extLst>
          </p:cNvPr>
          <p:cNvSpPr>
            <a:spLocks noGrp="1"/>
          </p:cNvSpPr>
          <p:nvPr>
            <p:ph type="title"/>
          </p:nvPr>
        </p:nvSpPr>
        <p:spPr/>
        <p:txBody>
          <a:bodyPr/>
          <a:lstStyle/>
          <a:p>
            <a:r>
              <a:rPr lang="en-US" dirty="0"/>
              <a:t>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52834B-F466-4EFE-B49A-3197FF9D4EE4}"/>
                  </a:ext>
                </a:extLst>
              </p:cNvPr>
              <p:cNvSpPr>
                <a:spLocks noGrp="1"/>
              </p:cNvSpPr>
              <p:nvPr>
                <p:ph sz="quarter" idx="10"/>
              </p:nvPr>
            </p:nvSpPr>
            <p:spPr>
              <a:xfrm>
                <a:off x="472122" y="1168400"/>
                <a:ext cx="11018838" cy="5590540"/>
              </a:xfrm>
            </p:spPr>
            <p:txBody>
              <a:bodyPr/>
              <a:lstStyle/>
              <a:p>
                <a:pPr>
                  <a:buFont typeface="Wingdings" panose="05000000000000000000" pitchFamily="2" charset="2"/>
                  <a:buChar char="§"/>
                </a:pPr>
                <a:r>
                  <a:rPr lang="en-US" dirty="0"/>
                  <a:t>Four discrete components:</a:t>
                </a:r>
              </a:p>
              <a:p>
                <a:pPr lvl="1">
                  <a:buFont typeface="Wingdings" panose="05000000000000000000" pitchFamily="2" charset="2"/>
                  <a:buChar char="§"/>
                </a:pPr>
                <a:r>
                  <a:rPr lang="en-US" b="1" dirty="0"/>
                  <a:t>Constituency</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[Same Constituency, Different Constituency]</a:t>
                </a:r>
              </a:p>
              <a:p>
                <a:pPr lvl="1">
                  <a:buFont typeface="Wingdings" panose="05000000000000000000" pitchFamily="2" charset="2"/>
                  <a:buChar char="§"/>
                </a:pPr>
                <a:r>
                  <a:rPr lang="en-US" b="1" dirty="0"/>
                  <a:t>Candidate</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[Eliminate One Candidate, Same Candidate, Additional One Candidate]</a:t>
                </a:r>
              </a:p>
              <a:p>
                <a:pPr lvl="1">
                  <a:buFont typeface="Wingdings" panose="05000000000000000000" pitchFamily="2" charset="2"/>
                  <a:buChar char="§"/>
                </a:pPr>
                <a:r>
                  <a:rPr lang="en-US" b="1" dirty="0"/>
                  <a:t>Voting</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[Single-out voting, Instant-off voting]</a:t>
                </a:r>
              </a:p>
              <a:p>
                <a:pPr lvl="1">
                  <a:buFont typeface="Wingdings" panose="05000000000000000000" pitchFamily="2" charset="2"/>
                  <a:buChar char="§"/>
                </a:pPr>
                <a:r>
                  <a:rPr lang="en-US" b="1" dirty="0"/>
                  <a:t>Cost</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[$0.01, $0.1]</a:t>
                </a:r>
              </a:p>
              <a:p>
                <a:pPr>
                  <a:buFont typeface="Wingdings" panose="05000000000000000000" pitchFamily="2" charset="2"/>
                  <a:buChar char="§"/>
                </a:pPr>
                <a:r>
                  <a:rPr lang="en-US" dirty="0"/>
                  <a:t>Action Space</a:t>
                </a:r>
              </a:p>
              <a:p>
                <a:pPr lvl="1">
                  <a:buFont typeface="Wingdings" panose="05000000000000000000" pitchFamily="2" charset="2"/>
                  <a:buChar char="§"/>
                </a:pPr>
                <a:r>
                  <a:rPr lang="en-US" dirty="0"/>
                  <a:t>Total </a:t>
                </a:r>
                <a:r>
                  <a:rPr lang="en-US" b="1" dirty="0"/>
                  <a:t>120 actions</a:t>
                </a:r>
                <a:r>
                  <a:rPr lang="en-US" dirty="0"/>
                  <a:t> in the discrete space </a:t>
                </a:r>
              </a:p>
              <a:p>
                <a:pPr lvl="1">
                  <a:buFont typeface="Wingdings" panose="05000000000000000000" pitchFamily="2" charset="2"/>
                  <a:buChar char="§"/>
                </a:pPr>
                <a:r>
                  <a:rPr lang="en-US" dirty="0"/>
                  <a:t>Action Encoding </a:t>
                </a:r>
              </a:p>
              <a:p>
                <a:pPr lvl="2"/>
                <a:r>
                  <a:rPr lang="en-US" dirty="0"/>
                  <a:t>Cost = action % 10 + 1</a:t>
                </a:r>
              </a:p>
              <a:p>
                <a:pPr lvl="2">
                  <a:buFont typeface="Wingdings" panose="05000000000000000000" pitchFamily="2" charset="2"/>
                  <a:buChar char="§"/>
                </a:pPr>
                <a:r>
                  <a:rPr lang="en-US" dirty="0"/>
                  <a:t>[Constituency, Candidate, Voting] = decode( action / 10 )</a:t>
                </a:r>
              </a:p>
              <a:p>
                <a:r>
                  <a:rPr lang="en-US" dirty="0"/>
                  <a:t>Voting Failure</a:t>
                </a:r>
              </a:p>
              <a:p>
                <a:pPr lvl="1"/>
                <a:r>
                  <a:rPr lang="en-US" dirty="0"/>
                  <a:t>Non-majority / None Of The Above (NOTA)</a:t>
                </a:r>
              </a:p>
              <a:p>
                <a:pPr lvl="1"/>
                <a:r>
                  <a:rPr lang="en-US" dirty="0"/>
                  <a:t>Voting Scenarios: 433 vs 541 vs 622</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𝑓𝑖𝑟𝑠𝑡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𝑠𝑒𝑐𝑜𝑛𝑑</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𝐹𝑙𝑜𝑜𝑟</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𝑣𝑜𝑡𝑒</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𝑐𝑎𝑛𝑑</m:t>
                            </m:r>
                          </m:sub>
                        </m:sSub>
                      </m:den>
                    </m:f>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D152834B-F466-4EFE-B49A-3197FF9D4EE4}"/>
                  </a:ext>
                </a:extLst>
              </p:cNvPr>
              <p:cNvSpPr>
                <a:spLocks noGrp="1" noRot="1" noChangeAspect="1" noMove="1" noResize="1" noEditPoints="1" noAdjustHandles="1" noChangeArrowheads="1" noChangeShapeType="1" noTextEdit="1"/>
              </p:cNvSpPr>
              <p:nvPr>
                <p:ph sz="quarter" idx="10"/>
              </p:nvPr>
            </p:nvSpPr>
            <p:spPr>
              <a:xfrm>
                <a:off x="472122" y="1168400"/>
                <a:ext cx="11018838" cy="5590540"/>
              </a:xfrm>
              <a:blipFill>
                <a:blip r:embed="rId2"/>
                <a:stretch>
                  <a:fillRect/>
                </a:stretch>
              </a:blipFill>
            </p:spPr>
            <p:txBody>
              <a:bodyPr/>
              <a:lstStyle/>
              <a:p>
                <a:r>
                  <a:rPr lang="en-US">
                    <a:noFill/>
                  </a:rPr>
                  <a:t> </a:t>
                </a:r>
              </a:p>
            </p:txBody>
          </p:sp>
        </mc:Fallback>
      </mc:AlternateContent>
      <p:graphicFrame>
        <p:nvGraphicFramePr>
          <p:cNvPr id="6" name="Table 6">
            <a:extLst>
              <a:ext uri="{FF2B5EF4-FFF2-40B4-BE49-F238E27FC236}">
                <a16:creationId xmlns:a16="http://schemas.microsoft.com/office/drawing/2014/main" id="{9B514C75-6A54-4C3A-9BC7-45EFDED64072}"/>
              </a:ext>
            </a:extLst>
          </p:cNvPr>
          <p:cNvGraphicFramePr>
            <a:graphicFrameLocks noGrp="1"/>
          </p:cNvGraphicFramePr>
          <p:nvPr>
            <p:extLst>
              <p:ext uri="{D42A27DB-BD31-4B8C-83A1-F6EECF244321}">
                <p14:modId xmlns:p14="http://schemas.microsoft.com/office/powerpoint/2010/main" val="165313677"/>
              </p:ext>
            </p:extLst>
          </p:nvPr>
        </p:nvGraphicFramePr>
        <p:xfrm>
          <a:off x="7581900" y="2789920"/>
          <a:ext cx="4381500" cy="3897622"/>
        </p:xfrm>
        <a:graphic>
          <a:graphicData uri="http://schemas.openxmlformats.org/drawingml/2006/table">
            <a:tbl>
              <a:tblPr firstRow="1" bandRow="1">
                <a:tableStyleId>{35758FB7-9AC5-4552-8A53-C91805E547FA}</a:tableStyleId>
              </a:tblPr>
              <a:tblGrid>
                <a:gridCol w="553175">
                  <a:extLst>
                    <a:ext uri="{9D8B030D-6E8A-4147-A177-3AD203B41FA5}">
                      <a16:colId xmlns:a16="http://schemas.microsoft.com/office/drawing/2014/main" val="1501468868"/>
                    </a:ext>
                  </a:extLst>
                </a:gridCol>
                <a:gridCol w="1299523">
                  <a:extLst>
                    <a:ext uri="{9D8B030D-6E8A-4147-A177-3AD203B41FA5}">
                      <a16:colId xmlns:a16="http://schemas.microsoft.com/office/drawing/2014/main" val="1727600130"/>
                    </a:ext>
                  </a:extLst>
                </a:gridCol>
                <a:gridCol w="1220498">
                  <a:extLst>
                    <a:ext uri="{9D8B030D-6E8A-4147-A177-3AD203B41FA5}">
                      <a16:colId xmlns:a16="http://schemas.microsoft.com/office/drawing/2014/main" val="341375896"/>
                    </a:ext>
                  </a:extLst>
                </a:gridCol>
                <a:gridCol w="1308304">
                  <a:extLst>
                    <a:ext uri="{9D8B030D-6E8A-4147-A177-3AD203B41FA5}">
                      <a16:colId xmlns:a16="http://schemas.microsoft.com/office/drawing/2014/main" val="3915660092"/>
                    </a:ext>
                  </a:extLst>
                </a:gridCol>
              </a:tblGrid>
              <a:tr h="388534">
                <a:tc>
                  <a:txBody>
                    <a:bodyPr/>
                    <a:lstStyle/>
                    <a:p>
                      <a:pPr algn="ctr"/>
                      <a:endParaRPr lang="en-US" sz="1200" b="1" dirty="0"/>
                    </a:p>
                  </a:txBody>
                  <a:tcPr/>
                </a:tc>
                <a:tc>
                  <a:txBody>
                    <a:bodyPr/>
                    <a:lstStyle/>
                    <a:p>
                      <a:pPr algn="ctr"/>
                      <a:r>
                        <a:rPr lang="en-US" sz="1200" b="1" dirty="0"/>
                        <a:t>Constituency</a:t>
                      </a:r>
                    </a:p>
                  </a:txBody>
                  <a:tcPr/>
                </a:tc>
                <a:tc>
                  <a:txBody>
                    <a:bodyPr/>
                    <a:lstStyle/>
                    <a:p>
                      <a:pPr algn="ctr"/>
                      <a:r>
                        <a:rPr lang="en-US" sz="1200" b="1" dirty="0"/>
                        <a:t>Candidate</a:t>
                      </a:r>
                    </a:p>
                  </a:txBody>
                  <a:tcPr/>
                </a:tc>
                <a:tc>
                  <a:txBody>
                    <a:bodyPr/>
                    <a:lstStyle/>
                    <a:p>
                      <a:pPr algn="ctr"/>
                      <a:r>
                        <a:rPr lang="en-US" sz="1200" b="1" dirty="0"/>
                        <a:t>Voting</a:t>
                      </a:r>
                    </a:p>
                  </a:txBody>
                  <a:tcPr/>
                </a:tc>
                <a:extLst>
                  <a:ext uri="{0D108BD9-81ED-4DB2-BD59-A6C34878D82A}">
                    <a16:rowId xmlns:a16="http://schemas.microsoft.com/office/drawing/2014/main" val="2675809193"/>
                  </a:ext>
                </a:extLst>
              </a:tr>
              <a:tr h="292424">
                <a:tc>
                  <a:txBody>
                    <a:bodyPr/>
                    <a:lstStyle/>
                    <a:p>
                      <a:pPr algn="ctr"/>
                      <a:r>
                        <a:rPr lang="en-US" sz="1200" b="1" dirty="0"/>
                        <a:t>0</a:t>
                      </a:r>
                    </a:p>
                  </a:txBody>
                  <a:tcPr/>
                </a:tc>
                <a:tc>
                  <a:txBody>
                    <a:bodyPr/>
                    <a:lstStyle/>
                    <a:p>
                      <a:pPr algn="ctr"/>
                      <a:r>
                        <a:rPr lang="en-US" sz="1200" b="1" dirty="0"/>
                        <a:t>0</a:t>
                      </a:r>
                    </a:p>
                  </a:txBody>
                  <a:tcPr/>
                </a:tc>
                <a:tc>
                  <a:txBody>
                    <a:bodyPr/>
                    <a:lstStyle/>
                    <a:p>
                      <a:pPr algn="ctr"/>
                      <a:r>
                        <a:rPr lang="en-US" sz="1200" b="1" dirty="0"/>
                        <a:t>0</a:t>
                      </a:r>
                    </a:p>
                  </a:txBody>
                  <a:tcPr/>
                </a:tc>
                <a:tc>
                  <a:txBody>
                    <a:bodyPr/>
                    <a:lstStyle/>
                    <a:p>
                      <a:pPr algn="ctr"/>
                      <a:r>
                        <a:rPr lang="en-US" sz="1200" b="1" dirty="0"/>
                        <a:t>0</a:t>
                      </a:r>
                    </a:p>
                  </a:txBody>
                  <a:tcPr/>
                </a:tc>
                <a:extLst>
                  <a:ext uri="{0D108BD9-81ED-4DB2-BD59-A6C34878D82A}">
                    <a16:rowId xmlns:a16="http://schemas.microsoft.com/office/drawing/2014/main" val="938942037"/>
                  </a:ext>
                </a:extLst>
              </a:tr>
              <a:tr h="292424">
                <a:tc>
                  <a:txBody>
                    <a:bodyPr/>
                    <a:lstStyle/>
                    <a:p>
                      <a:pPr algn="ctr"/>
                      <a:r>
                        <a:rPr lang="en-US" sz="1200" b="1" dirty="0"/>
                        <a:t>1</a:t>
                      </a:r>
                    </a:p>
                  </a:txBody>
                  <a:tcPr/>
                </a:tc>
                <a:tc>
                  <a:txBody>
                    <a:bodyPr/>
                    <a:lstStyle/>
                    <a:p>
                      <a:pPr algn="ctr"/>
                      <a:r>
                        <a:rPr lang="en-US" sz="1200" b="1" dirty="0"/>
                        <a:t>0</a:t>
                      </a:r>
                    </a:p>
                  </a:txBody>
                  <a:tcPr/>
                </a:tc>
                <a:tc>
                  <a:txBody>
                    <a:bodyPr/>
                    <a:lstStyle/>
                    <a:p>
                      <a:pPr algn="ctr"/>
                      <a:r>
                        <a:rPr lang="en-US" sz="1200" b="1" dirty="0"/>
                        <a:t>0</a:t>
                      </a:r>
                    </a:p>
                  </a:txBody>
                  <a:tcPr/>
                </a:tc>
                <a:tc>
                  <a:txBody>
                    <a:bodyPr/>
                    <a:lstStyle/>
                    <a:p>
                      <a:pPr algn="ctr"/>
                      <a:r>
                        <a:rPr lang="en-US" sz="1200" b="1" dirty="0"/>
                        <a:t>1</a:t>
                      </a:r>
                    </a:p>
                  </a:txBody>
                  <a:tcPr/>
                </a:tc>
                <a:extLst>
                  <a:ext uri="{0D108BD9-81ED-4DB2-BD59-A6C34878D82A}">
                    <a16:rowId xmlns:a16="http://schemas.microsoft.com/office/drawing/2014/main" val="2600154748"/>
                  </a:ext>
                </a:extLst>
              </a:tr>
              <a:tr h="292424">
                <a:tc>
                  <a:txBody>
                    <a:bodyPr/>
                    <a:lstStyle/>
                    <a:p>
                      <a:pPr algn="ctr"/>
                      <a:r>
                        <a:rPr lang="en-US" sz="1200" b="1" dirty="0"/>
                        <a:t>2</a:t>
                      </a:r>
                    </a:p>
                  </a:txBody>
                  <a:tcPr/>
                </a:tc>
                <a:tc>
                  <a:txBody>
                    <a:bodyPr/>
                    <a:lstStyle/>
                    <a:p>
                      <a:pPr algn="ctr"/>
                      <a:r>
                        <a:rPr lang="en-US" sz="1200" b="1" dirty="0"/>
                        <a:t>0</a:t>
                      </a:r>
                    </a:p>
                  </a:txBody>
                  <a:tcPr/>
                </a:tc>
                <a:tc>
                  <a:txBody>
                    <a:bodyPr/>
                    <a:lstStyle/>
                    <a:p>
                      <a:pPr algn="ctr"/>
                      <a:r>
                        <a:rPr lang="en-US" sz="1200" b="1" dirty="0"/>
                        <a:t>1</a:t>
                      </a:r>
                    </a:p>
                  </a:txBody>
                  <a:tcPr/>
                </a:tc>
                <a:tc>
                  <a:txBody>
                    <a:bodyPr/>
                    <a:lstStyle/>
                    <a:p>
                      <a:pPr algn="ctr"/>
                      <a:r>
                        <a:rPr lang="en-US" sz="1200" b="1" dirty="0"/>
                        <a:t>0</a:t>
                      </a:r>
                    </a:p>
                  </a:txBody>
                  <a:tcPr/>
                </a:tc>
                <a:extLst>
                  <a:ext uri="{0D108BD9-81ED-4DB2-BD59-A6C34878D82A}">
                    <a16:rowId xmlns:a16="http://schemas.microsoft.com/office/drawing/2014/main" val="2717653488"/>
                  </a:ext>
                </a:extLst>
              </a:tr>
              <a:tr h="292424">
                <a:tc>
                  <a:txBody>
                    <a:bodyPr/>
                    <a:lstStyle/>
                    <a:p>
                      <a:pPr algn="ctr"/>
                      <a:r>
                        <a:rPr lang="en-US" sz="1200" b="1" dirty="0"/>
                        <a:t>3</a:t>
                      </a:r>
                    </a:p>
                  </a:txBody>
                  <a:tcPr/>
                </a:tc>
                <a:tc>
                  <a:txBody>
                    <a:bodyPr/>
                    <a:lstStyle/>
                    <a:p>
                      <a:pPr algn="ctr"/>
                      <a:r>
                        <a:rPr lang="en-US" sz="1200" b="1" dirty="0"/>
                        <a:t>0</a:t>
                      </a:r>
                    </a:p>
                  </a:txBody>
                  <a:tcPr/>
                </a:tc>
                <a:tc>
                  <a:txBody>
                    <a:bodyPr/>
                    <a:lstStyle/>
                    <a:p>
                      <a:pPr algn="ctr"/>
                      <a:r>
                        <a:rPr lang="en-US" sz="1200" b="1" dirty="0"/>
                        <a:t>1</a:t>
                      </a:r>
                    </a:p>
                  </a:txBody>
                  <a:tcPr/>
                </a:tc>
                <a:tc>
                  <a:txBody>
                    <a:bodyPr/>
                    <a:lstStyle/>
                    <a:p>
                      <a:pPr algn="ctr"/>
                      <a:r>
                        <a:rPr lang="en-US" sz="1200" b="1" dirty="0"/>
                        <a:t>1</a:t>
                      </a:r>
                    </a:p>
                  </a:txBody>
                  <a:tcPr/>
                </a:tc>
                <a:extLst>
                  <a:ext uri="{0D108BD9-81ED-4DB2-BD59-A6C34878D82A}">
                    <a16:rowId xmlns:a16="http://schemas.microsoft.com/office/drawing/2014/main" val="176135458"/>
                  </a:ext>
                </a:extLst>
              </a:tr>
              <a:tr h="292424">
                <a:tc>
                  <a:txBody>
                    <a:bodyPr/>
                    <a:lstStyle/>
                    <a:p>
                      <a:pPr algn="ctr"/>
                      <a:r>
                        <a:rPr lang="en-US" sz="1200" b="1" dirty="0"/>
                        <a:t>4</a:t>
                      </a:r>
                    </a:p>
                  </a:txBody>
                  <a:tcPr/>
                </a:tc>
                <a:tc>
                  <a:txBody>
                    <a:bodyPr/>
                    <a:lstStyle/>
                    <a:p>
                      <a:pPr algn="ctr"/>
                      <a:r>
                        <a:rPr lang="en-US" sz="1200" b="1" dirty="0"/>
                        <a:t>0</a:t>
                      </a:r>
                    </a:p>
                  </a:txBody>
                  <a:tcPr/>
                </a:tc>
                <a:tc>
                  <a:txBody>
                    <a:bodyPr/>
                    <a:lstStyle/>
                    <a:p>
                      <a:pPr algn="ctr"/>
                      <a:r>
                        <a:rPr lang="en-US" sz="1200" b="1" dirty="0"/>
                        <a:t>2</a:t>
                      </a:r>
                    </a:p>
                  </a:txBody>
                  <a:tcPr/>
                </a:tc>
                <a:tc>
                  <a:txBody>
                    <a:bodyPr/>
                    <a:lstStyle/>
                    <a:p>
                      <a:pPr algn="ctr"/>
                      <a:r>
                        <a:rPr lang="en-US" sz="1200" b="1" dirty="0"/>
                        <a:t>0</a:t>
                      </a:r>
                    </a:p>
                  </a:txBody>
                  <a:tcPr/>
                </a:tc>
                <a:extLst>
                  <a:ext uri="{0D108BD9-81ED-4DB2-BD59-A6C34878D82A}">
                    <a16:rowId xmlns:a16="http://schemas.microsoft.com/office/drawing/2014/main" val="3085811641"/>
                  </a:ext>
                </a:extLst>
              </a:tr>
              <a:tr h="292424">
                <a:tc>
                  <a:txBody>
                    <a:bodyPr/>
                    <a:lstStyle/>
                    <a:p>
                      <a:pPr algn="ctr"/>
                      <a:r>
                        <a:rPr lang="en-US" sz="1200" b="1" dirty="0"/>
                        <a:t>5</a:t>
                      </a:r>
                    </a:p>
                  </a:txBody>
                  <a:tcPr/>
                </a:tc>
                <a:tc>
                  <a:txBody>
                    <a:bodyPr/>
                    <a:lstStyle/>
                    <a:p>
                      <a:pPr algn="ctr"/>
                      <a:r>
                        <a:rPr lang="en-US" sz="1200" b="1" dirty="0"/>
                        <a:t>0</a:t>
                      </a:r>
                    </a:p>
                  </a:txBody>
                  <a:tcPr/>
                </a:tc>
                <a:tc>
                  <a:txBody>
                    <a:bodyPr/>
                    <a:lstStyle/>
                    <a:p>
                      <a:pPr algn="ctr"/>
                      <a:r>
                        <a:rPr lang="en-US" sz="1200" b="1" dirty="0"/>
                        <a:t>2</a:t>
                      </a:r>
                    </a:p>
                  </a:txBody>
                  <a:tcPr/>
                </a:tc>
                <a:tc>
                  <a:txBody>
                    <a:bodyPr/>
                    <a:lstStyle/>
                    <a:p>
                      <a:pPr algn="ctr"/>
                      <a:r>
                        <a:rPr lang="en-US" sz="1200" b="1" dirty="0"/>
                        <a:t>1</a:t>
                      </a:r>
                    </a:p>
                  </a:txBody>
                  <a:tcPr/>
                </a:tc>
                <a:extLst>
                  <a:ext uri="{0D108BD9-81ED-4DB2-BD59-A6C34878D82A}">
                    <a16:rowId xmlns:a16="http://schemas.microsoft.com/office/drawing/2014/main" val="3637027099"/>
                  </a:ext>
                </a:extLst>
              </a:tr>
              <a:tr h="292424">
                <a:tc>
                  <a:txBody>
                    <a:bodyPr/>
                    <a:lstStyle/>
                    <a:p>
                      <a:pPr algn="ctr"/>
                      <a:r>
                        <a:rPr lang="en-US" sz="1200" b="1" dirty="0"/>
                        <a:t>6</a:t>
                      </a:r>
                    </a:p>
                  </a:txBody>
                  <a:tcPr/>
                </a:tc>
                <a:tc>
                  <a:txBody>
                    <a:bodyPr/>
                    <a:lstStyle/>
                    <a:p>
                      <a:pPr algn="ctr"/>
                      <a:r>
                        <a:rPr lang="en-US" sz="1200" b="1" dirty="0"/>
                        <a:t>1</a:t>
                      </a:r>
                    </a:p>
                  </a:txBody>
                  <a:tcPr/>
                </a:tc>
                <a:tc>
                  <a:txBody>
                    <a:bodyPr/>
                    <a:lstStyle/>
                    <a:p>
                      <a:pPr algn="ctr"/>
                      <a:r>
                        <a:rPr lang="en-US" sz="1200" b="1" dirty="0"/>
                        <a:t>0</a:t>
                      </a:r>
                    </a:p>
                  </a:txBody>
                  <a:tcPr/>
                </a:tc>
                <a:tc>
                  <a:txBody>
                    <a:bodyPr/>
                    <a:lstStyle/>
                    <a:p>
                      <a:pPr algn="ctr"/>
                      <a:r>
                        <a:rPr lang="en-US" sz="1200" b="1" dirty="0"/>
                        <a:t>0</a:t>
                      </a:r>
                    </a:p>
                  </a:txBody>
                  <a:tcPr/>
                </a:tc>
                <a:extLst>
                  <a:ext uri="{0D108BD9-81ED-4DB2-BD59-A6C34878D82A}">
                    <a16:rowId xmlns:a16="http://schemas.microsoft.com/office/drawing/2014/main" val="1038919873"/>
                  </a:ext>
                </a:extLst>
              </a:tr>
              <a:tr h="292424">
                <a:tc>
                  <a:txBody>
                    <a:bodyPr/>
                    <a:lstStyle/>
                    <a:p>
                      <a:pPr algn="ctr"/>
                      <a:r>
                        <a:rPr lang="en-US" sz="1200" b="1" dirty="0"/>
                        <a:t>7</a:t>
                      </a:r>
                    </a:p>
                  </a:txBody>
                  <a:tcPr/>
                </a:tc>
                <a:tc>
                  <a:txBody>
                    <a:bodyPr/>
                    <a:lstStyle/>
                    <a:p>
                      <a:pPr algn="ctr"/>
                      <a:r>
                        <a:rPr lang="en-US" sz="1200" b="1" dirty="0"/>
                        <a:t>1</a:t>
                      </a:r>
                    </a:p>
                  </a:txBody>
                  <a:tcPr/>
                </a:tc>
                <a:tc>
                  <a:txBody>
                    <a:bodyPr/>
                    <a:lstStyle/>
                    <a:p>
                      <a:pPr algn="ctr"/>
                      <a:r>
                        <a:rPr lang="en-US" sz="1200" b="1" dirty="0"/>
                        <a:t>0</a:t>
                      </a:r>
                    </a:p>
                  </a:txBody>
                  <a:tcPr/>
                </a:tc>
                <a:tc>
                  <a:txBody>
                    <a:bodyPr/>
                    <a:lstStyle/>
                    <a:p>
                      <a:pPr algn="ctr"/>
                      <a:r>
                        <a:rPr lang="en-US" sz="1200" b="1" dirty="0"/>
                        <a:t>1</a:t>
                      </a:r>
                    </a:p>
                  </a:txBody>
                  <a:tcPr/>
                </a:tc>
                <a:extLst>
                  <a:ext uri="{0D108BD9-81ED-4DB2-BD59-A6C34878D82A}">
                    <a16:rowId xmlns:a16="http://schemas.microsoft.com/office/drawing/2014/main" val="1239748554"/>
                  </a:ext>
                </a:extLst>
              </a:tr>
              <a:tr h="292424">
                <a:tc>
                  <a:txBody>
                    <a:bodyPr/>
                    <a:lstStyle/>
                    <a:p>
                      <a:pPr algn="ctr"/>
                      <a:r>
                        <a:rPr lang="en-US" sz="1200" b="1" dirty="0"/>
                        <a:t>8</a:t>
                      </a:r>
                    </a:p>
                  </a:txBody>
                  <a:tcPr/>
                </a:tc>
                <a:tc>
                  <a:txBody>
                    <a:bodyPr/>
                    <a:lstStyle/>
                    <a:p>
                      <a:pPr algn="ctr"/>
                      <a:r>
                        <a:rPr lang="en-US" sz="1200" b="1" dirty="0"/>
                        <a:t>1</a:t>
                      </a:r>
                    </a:p>
                  </a:txBody>
                  <a:tcPr/>
                </a:tc>
                <a:tc>
                  <a:txBody>
                    <a:bodyPr/>
                    <a:lstStyle/>
                    <a:p>
                      <a:pPr algn="ctr"/>
                      <a:r>
                        <a:rPr lang="en-US" sz="1200" b="1" dirty="0"/>
                        <a:t>1</a:t>
                      </a:r>
                    </a:p>
                  </a:txBody>
                  <a:tcPr/>
                </a:tc>
                <a:tc>
                  <a:txBody>
                    <a:bodyPr/>
                    <a:lstStyle/>
                    <a:p>
                      <a:pPr algn="ctr"/>
                      <a:r>
                        <a:rPr lang="en-US" sz="1200" b="1" dirty="0"/>
                        <a:t>0</a:t>
                      </a:r>
                    </a:p>
                  </a:txBody>
                  <a:tcPr/>
                </a:tc>
                <a:extLst>
                  <a:ext uri="{0D108BD9-81ED-4DB2-BD59-A6C34878D82A}">
                    <a16:rowId xmlns:a16="http://schemas.microsoft.com/office/drawing/2014/main" val="3401118084"/>
                  </a:ext>
                </a:extLst>
              </a:tr>
              <a:tr h="292424">
                <a:tc>
                  <a:txBody>
                    <a:bodyPr/>
                    <a:lstStyle/>
                    <a:p>
                      <a:pPr algn="ctr"/>
                      <a:r>
                        <a:rPr lang="en-US" sz="1200" b="1" dirty="0"/>
                        <a:t>9</a:t>
                      </a:r>
                    </a:p>
                  </a:txBody>
                  <a:tcPr/>
                </a:tc>
                <a:tc>
                  <a:txBody>
                    <a:bodyPr/>
                    <a:lstStyle/>
                    <a:p>
                      <a:pPr algn="ctr"/>
                      <a:r>
                        <a:rPr lang="en-US" sz="1200" b="1" dirty="0"/>
                        <a:t>1</a:t>
                      </a:r>
                    </a:p>
                  </a:txBody>
                  <a:tcPr/>
                </a:tc>
                <a:tc>
                  <a:txBody>
                    <a:bodyPr/>
                    <a:lstStyle/>
                    <a:p>
                      <a:pPr algn="ctr"/>
                      <a:r>
                        <a:rPr lang="en-US" sz="1200" b="1" dirty="0"/>
                        <a:t>1</a:t>
                      </a:r>
                    </a:p>
                  </a:txBody>
                  <a:tcPr/>
                </a:tc>
                <a:tc>
                  <a:txBody>
                    <a:bodyPr/>
                    <a:lstStyle/>
                    <a:p>
                      <a:pPr algn="ctr"/>
                      <a:r>
                        <a:rPr lang="en-US" sz="1200" b="1" dirty="0"/>
                        <a:t>1</a:t>
                      </a:r>
                    </a:p>
                  </a:txBody>
                  <a:tcPr/>
                </a:tc>
                <a:extLst>
                  <a:ext uri="{0D108BD9-81ED-4DB2-BD59-A6C34878D82A}">
                    <a16:rowId xmlns:a16="http://schemas.microsoft.com/office/drawing/2014/main" val="2537960509"/>
                  </a:ext>
                </a:extLst>
              </a:tr>
              <a:tr h="292424">
                <a:tc>
                  <a:txBody>
                    <a:bodyPr/>
                    <a:lstStyle/>
                    <a:p>
                      <a:pPr algn="ctr"/>
                      <a:r>
                        <a:rPr lang="en-US" sz="1200" b="1" dirty="0"/>
                        <a:t>10</a:t>
                      </a:r>
                    </a:p>
                  </a:txBody>
                  <a:tcPr/>
                </a:tc>
                <a:tc>
                  <a:txBody>
                    <a:bodyPr/>
                    <a:lstStyle/>
                    <a:p>
                      <a:pPr algn="ctr"/>
                      <a:r>
                        <a:rPr lang="en-US" sz="1200" b="1" dirty="0"/>
                        <a:t>1</a:t>
                      </a:r>
                    </a:p>
                  </a:txBody>
                  <a:tcPr/>
                </a:tc>
                <a:tc>
                  <a:txBody>
                    <a:bodyPr/>
                    <a:lstStyle/>
                    <a:p>
                      <a:pPr algn="ctr"/>
                      <a:r>
                        <a:rPr lang="en-US" sz="1200" b="1" dirty="0"/>
                        <a:t>2</a:t>
                      </a:r>
                    </a:p>
                  </a:txBody>
                  <a:tcPr/>
                </a:tc>
                <a:tc>
                  <a:txBody>
                    <a:bodyPr/>
                    <a:lstStyle/>
                    <a:p>
                      <a:pPr algn="ctr"/>
                      <a:r>
                        <a:rPr lang="en-US" sz="1200" b="1" dirty="0"/>
                        <a:t>0</a:t>
                      </a:r>
                    </a:p>
                  </a:txBody>
                  <a:tcPr/>
                </a:tc>
                <a:extLst>
                  <a:ext uri="{0D108BD9-81ED-4DB2-BD59-A6C34878D82A}">
                    <a16:rowId xmlns:a16="http://schemas.microsoft.com/office/drawing/2014/main" val="219901585"/>
                  </a:ext>
                </a:extLst>
              </a:tr>
              <a:tr h="292424">
                <a:tc>
                  <a:txBody>
                    <a:bodyPr/>
                    <a:lstStyle/>
                    <a:p>
                      <a:pPr algn="ctr"/>
                      <a:r>
                        <a:rPr lang="en-US" sz="1200" b="1" dirty="0"/>
                        <a:t>11</a:t>
                      </a:r>
                    </a:p>
                  </a:txBody>
                  <a:tcPr/>
                </a:tc>
                <a:tc>
                  <a:txBody>
                    <a:bodyPr/>
                    <a:lstStyle/>
                    <a:p>
                      <a:pPr algn="ctr"/>
                      <a:r>
                        <a:rPr lang="en-US" sz="1200" b="1" dirty="0"/>
                        <a:t>1</a:t>
                      </a:r>
                    </a:p>
                  </a:txBody>
                  <a:tcPr/>
                </a:tc>
                <a:tc>
                  <a:txBody>
                    <a:bodyPr/>
                    <a:lstStyle/>
                    <a:p>
                      <a:pPr algn="ctr"/>
                      <a:r>
                        <a:rPr lang="en-US" sz="1200" b="1" dirty="0"/>
                        <a:t>2</a:t>
                      </a:r>
                    </a:p>
                  </a:txBody>
                  <a:tcPr/>
                </a:tc>
                <a:tc>
                  <a:txBody>
                    <a:bodyPr/>
                    <a:lstStyle/>
                    <a:p>
                      <a:pPr algn="ctr"/>
                      <a:r>
                        <a:rPr lang="en-US" sz="1200" b="1" dirty="0"/>
                        <a:t>1</a:t>
                      </a:r>
                    </a:p>
                  </a:txBody>
                  <a:tcPr/>
                </a:tc>
                <a:extLst>
                  <a:ext uri="{0D108BD9-81ED-4DB2-BD59-A6C34878D82A}">
                    <a16:rowId xmlns:a16="http://schemas.microsoft.com/office/drawing/2014/main" val="4294746698"/>
                  </a:ext>
                </a:extLst>
              </a:tr>
            </a:tbl>
          </a:graphicData>
        </a:graphic>
      </p:graphicFrame>
    </p:spTree>
    <p:extLst>
      <p:ext uri="{BB962C8B-B14F-4D97-AF65-F5344CB8AC3E}">
        <p14:creationId xmlns:p14="http://schemas.microsoft.com/office/powerpoint/2010/main" val="560110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029E-055A-4D47-B048-2BAF93BD2324}"/>
              </a:ext>
            </a:extLst>
          </p:cNvPr>
          <p:cNvSpPr>
            <a:spLocks noGrp="1"/>
          </p:cNvSpPr>
          <p:nvPr>
            <p:ph type="title"/>
          </p:nvPr>
        </p:nvSpPr>
        <p:spPr/>
        <p:txBody>
          <a:bodyPr/>
          <a:lstStyle/>
          <a:p>
            <a:r>
              <a:rPr lang="en-US" dirty="0"/>
              <a:t>Reward</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DB0AE8CF-D251-4625-8E07-A9425B941235}"/>
                  </a:ext>
                </a:extLst>
              </p:cNvPr>
              <p:cNvSpPr>
                <a:spLocks noGrp="1"/>
              </p:cNvSpPr>
              <p:nvPr>
                <p:ph sz="quarter" idx="10"/>
              </p:nvPr>
            </p:nvSpPr>
            <p:spPr>
              <a:xfrm>
                <a:off x="588263" y="1162391"/>
                <a:ext cx="11018838" cy="2378152"/>
              </a:xfrm>
            </p:spPr>
            <p:txBody>
              <a:bodyPr/>
              <a:lstStyle/>
              <a:p>
                <a:pPr>
                  <a:buFont typeface="Wingdings" panose="05000000000000000000" pitchFamily="2" charset="2"/>
                  <a:buChar char="§"/>
                </a:pPr>
                <a:r>
                  <a:rPr lang="en-US" dirty="0"/>
                  <a:t>Definition</a:t>
                </a:r>
              </a:p>
              <a:p>
                <a:pPr marL="2286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𝑟𝑚𝑖𝑛</m:t>
                                          </m:r>
                                        </m:sub>
                                      </m:sSub>
                                    </m:e>
                                  </m:d>
                                </m:e>
                              </m:func>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𝑟𝑚𝑖𝑛</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𝑟𝑚𝑎𝑥</m:t>
                          </m:r>
                        </m:sub>
                      </m:sSub>
                      <m:r>
                        <a:rPr lang="en-US" b="0" i="1" smtClean="0">
                          <a:latin typeface="Cambria Math" panose="02040503050406030204" pitchFamily="18" charset="0"/>
                        </a:rPr>
                        <m:t> ))</m:t>
                      </m:r>
                    </m:oMath>
                  </m:oMathPara>
                </a14:m>
                <a:endParaRPr lang="en-US" dirty="0"/>
              </a:p>
              <a:p>
                <a:pPr lvl="2">
                  <a:buFont typeface="Wingdings" panose="05000000000000000000" pitchFamily="2" charset="2"/>
                  <a:buChar char="§"/>
                </a:pPr>
                <a:endParaRPr lang="en-US" dirty="0"/>
              </a:p>
              <a:p>
                <a:pPr lvl="2">
                  <a:buFont typeface="Wingdings" panose="05000000000000000000" pitchFamily="2" charset="2"/>
                  <a:buChar char="§"/>
                </a:pPr>
                <a:endParaRPr lang="en-US" dirty="0"/>
              </a:p>
              <a:p>
                <a:pPr lvl="2">
                  <a:buFont typeface="Wingdings" panose="05000000000000000000" pitchFamily="2" charset="2"/>
                  <a:buChar char="§"/>
                </a:pPr>
                <a:endParaRPr lang="en-US" dirty="0"/>
              </a:p>
              <a:p>
                <a:pPr marL="228600" lvl="1" indent="0">
                  <a:buNone/>
                </a:pPr>
                <a:endParaRPr lang="en-US" dirty="0"/>
              </a:p>
            </p:txBody>
          </p:sp>
        </mc:Choice>
        <mc:Fallback xmlns="">
          <p:sp>
            <p:nvSpPr>
              <p:cNvPr id="13" name="Content Placeholder 2">
                <a:extLst>
                  <a:ext uri="{FF2B5EF4-FFF2-40B4-BE49-F238E27FC236}">
                    <a16:creationId xmlns:a16="http://schemas.microsoft.com/office/drawing/2014/main" id="{DB0AE8CF-D251-4625-8E07-A9425B941235}"/>
                  </a:ext>
                </a:extLst>
              </p:cNvPr>
              <p:cNvSpPr>
                <a:spLocks noGrp="1" noRot="1" noChangeAspect="1" noMove="1" noResize="1" noEditPoints="1" noAdjustHandles="1" noChangeArrowheads="1" noChangeShapeType="1" noTextEdit="1"/>
              </p:cNvSpPr>
              <p:nvPr>
                <p:ph sz="quarter" idx="10"/>
              </p:nvPr>
            </p:nvSpPr>
            <p:spPr>
              <a:xfrm>
                <a:off x="588263" y="1162391"/>
                <a:ext cx="11018838" cy="2378152"/>
              </a:xfrm>
              <a:blipFill>
                <a:blip r:embed="rId2"/>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3FCB793-7708-41EB-A4DB-F52DD7E0BEF4}"/>
              </a:ext>
            </a:extLst>
          </p:cNvPr>
          <p:cNvGrpSpPr/>
          <p:nvPr/>
        </p:nvGrpSpPr>
        <p:grpSpPr>
          <a:xfrm>
            <a:off x="2594621" y="2330598"/>
            <a:ext cx="6785606" cy="1098402"/>
            <a:chOff x="2084081" y="2280847"/>
            <a:chExt cx="6785606" cy="1098402"/>
          </a:xfrm>
        </p:grpSpPr>
        <p:sp>
          <p:nvSpPr>
            <p:cNvPr id="14" name="Left Brace 13">
              <a:extLst>
                <a:ext uri="{FF2B5EF4-FFF2-40B4-BE49-F238E27FC236}">
                  <a16:creationId xmlns:a16="http://schemas.microsoft.com/office/drawing/2014/main" id="{F85EF4D5-A511-4527-A801-8175ACC84108}"/>
                </a:ext>
              </a:extLst>
            </p:cNvPr>
            <p:cNvSpPr/>
            <p:nvPr/>
          </p:nvSpPr>
          <p:spPr>
            <a:xfrm rot="16200000">
              <a:off x="3810573" y="1613534"/>
              <a:ext cx="360819" cy="1695450"/>
            </a:xfrm>
            <a:prstGeom prst="leftBrace">
              <a:avLst/>
            </a:prstGeom>
            <a:ln w="38100">
              <a:solidFill>
                <a:schemeClr val="accent4">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DAD7724D-9F8F-4D98-9BF1-DAEBD53C48F3}"/>
                </a:ext>
              </a:extLst>
            </p:cNvPr>
            <p:cNvSpPr/>
            <p:nvPr/>
          </p:nvSpPr>
          <p:spPr>
            <a:xfrm rot="16200000">
              <a:off x="6878573" y="650554"/>
              <a:ext cx="360819" cy="3621408"/>
            </a:xfrm>
            <a:prstGeom prst="leftBrace">
              <a:avLst/>
            </a:prstGeom>
            <a:ln w="38100">
              <a:solidFill>
                <a:schemeClr val="accent4">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1DDB834-4938-4CDE-9EF9-A9DF7A3C1C58}"/>
                </a:ext>
              </a:extLst>
            </p:cNvPr>
            <p:cNvSpPr/>
            <p:nvPr/>
          </p:nvSpPr>
          <p:spPr>
            <a:xfrm rot="16200000">
              <a:off x="2553277" y="2196464"/>
              <a:ext cx="360819" cy="529586"/>
            </a:xfrm>
            <a:prstGeom prst="leftBrace">
              <a:avLst/>
            </a:prstGeom>
            <a:ln w="38100">
              <a:solidFill>
                <a:schemeClr val="accent4">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B67D87CA-435C-427C-891B-ECE8AB1D6970}"/>
                </a:ext>
              </a:extLst>
            </p:cNvPr>
            <p:cNvSpPr txBox="1"/>
            <p:nvPr/>
          </p:nvSpPr>
          <p:spPr>
            <a:xfrm>
              <a:off x="2084081" y="2763696"/>
              <a:ext cx="914400" cy="615553"/>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Success</a:t>
              </a:r>
            </a:p>
            <a:p>
              <a:pPr algn="ctr"/>
              <a:r>
                <a:rPr lang="en-US" sz="2000" b="1" dirty="0">
                  <a:gradFill>
                    <a:gsLst>
                      <a:gs pos="2917">
                        <a:schemeClr val="tx1"/>
                      </a:gs>
                      <a:gs pos="30000">
                        <a:schemeClr val="tx1"/>
                      </a:gs>
                    </a:gsLst>
                    <a:lin ang="5400000" scaled="0"/>
                  </a:gradFill>
                </a:rPr>
                <a:t>Rate</a:t>
              </a:r>
            </a:p>
          </p:txBody>
        </p:sp>
        <p:sp>
          <p:nvSpPr>
            <p:cNvPr id="18" name="TextBox 17">
              <a:extLst>
                <a:ext uri="{FF2B5EF4-FFF2-40B4-BE49-F238E27FC236}">
                  <a16:creationId xmlns:a16="http://schemas.microsoft.com/office/drawing/2014/main" id="{BFF2A790-8EE3-4DB0-BA04-6C41A4E1E411}"/>
                </a:ext>
              </a:extLst>
            </p:cNvPr>
            <p:cNvSpPr txBox="1"/>
            <p:nvPr/>
          </p:nvSpPr>
          <p:spPr>
            <a:xfrm>
              <a:off x="3206123" y="2763696"/>
              <a:ext cx="2135502" cy="615553"/>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Inverse Response Time Factor</a:t>
              </a:r>
            </a:p>
          </p:txBody>
        </p:sp>
        <p:sp>
          <p:nvSpPr>
            <p:cNvPr id="19" name="TextBox 18">
              <a:extLst>
                <a:ext uri="{FF2B5EF4-FFF2-40B4-BE49-F238E27FC236}">
                  <a16:creationId xmlns:a16="http://schemas.microsoft.com/office/drawing/2014/main" id="{66191B96-95BC-42ED-A203-FDB6E8BDF903}"/>
                </a:ext>
              </a:extLst>
            </p:cNvPr>
            <p:cNvSpPr txBox="1"/>
            <p:nvPr/>
          </p:nvSpPr>
          <p:spPr>
            <a:xfrm>
              <a:off x="5341625" y="2763695"/>
              <a:ext cx="3368039" cy="615553"/>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Quadratic Work Time </a:t>
              </a:r>
            </a:p>
            <a:p>
              <a:pPr algn="ctr"/>
              <a:r>
                <a:rPr lang="en-US" sz="2000" b="1" dirty="0">
                  <a:gradFill>
                    <a:gsLst>
                      <a:gs pos="2917">
                        <a:schemeClr val="tx1"/>
                      </a:gs>
                      <a:gs pos="30000">
                        <a:schemeClr val="tx1"/>
                      </a:gs>
                    </a:gsLst>
                    <a:lin ang="5400000" scaled="0"/>
                  </a:gradFill>
                </a:rPr>
                <a:t>Factor</a:t>
              </a:r>
            </a:p>
          </p:txBody>
        </p:sp>
      </p:grpSp>
      <p:pic>
        <p:nvPicPr>
          <p:cNvPr id="25" name="Picture 24" descr="Image result for quadratic function">
            <a:extLst>
              <a:ext uri="{FF2B5EF4-FFF2-40B4-BE49-F238E27FC236}">
                <a16:creationId xmlns:a16="http://schemas.microsoft.com/office/drawing/2014/main" id="{BC4DFD76-02B3-4400-AB95-DAA1E461E4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14" r="28108" b="-269"/>
          <a:stretch/>
        </p:blipFill>
        <p:spPr bwMode="auto">
          <a:xfrm>
            <a:off x="9931064" y="1011198"/>
            <a:ext cx="1792307" cy="27929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Table 6">
            <a:extLst>
              <a:ext uri="{FF2B5EF4-FFF2-40B4-BE49-F238E27FC236}">
                <a16:creationId xmlns:a16="http://schemas.microsoft.com/office/drawing/2014/main" id="{4BB2F868-5205-4665-9C2F-C18F8F7E2441}"/>
              </a:ext>
            </a:extLst>
          </p:cNvPr>
          <p:cNvGraphicFramePr>
            <a:graphicFrameLocks noGrp="1"/>
          </p:cNvGraphicFramePr>
          <p:nvPr>
            <p:extLst>
              <p:ext uri="{D42A27DB-BD31-4B8C-83A1-F6EECF244321}">
                <p14:modId xmlns:p14="http://schemas.microsoft.com/office/powerpoint/2010/main" val="1143195690"/>
              </p:ext>
            </p:extLst>
          </p:nvPr>
        </p:nvGraphicFramePr>
        <p:xfrm>
          <a:off x="6597651" y="4046832"/>
          <a:ext cx="5388606" cy="741680"/>
        </p:xfrm>
        <a:graphic>
          <a:graphicData uri="http://schemas.openxmlformats.org/drawingml/2006/table">
            <a:tbl>
              <a:tblPr firstRow="1" bandRow="1">
                <a:tableStyleId>{5C22544A-7EE6-4342-B048-85BDC9FD1C3A}</a:tableStyleId>
              </a:tblPr>
              <a:tblGrid>
                <a:gridCol w="1282728">
                  <a:extLst>
                    <a:ext uri="{9D8B030D-6E8A-4147-A177-3AD203B41FA5}">
                      <a16:colId xmlns:a16="http://schemas.microsoft.com/office/drawing/2014/main" val="2636177581"/>
                    </a:ext>
                  </a:extLst>
                </a:gridCol>
                <a:gridCol w="1889734">
                  <a:extLst>
                    <a:ext uri="{9D8B030D-6E8A-4147-A177-3AD203B41FA5}">
                      <a16:colId xmlns:a16="http://schemas.microsoft.com/office/drawing/2014/main" val="3746577955"/>
                    </a:ext>
                  </a:extLst>
                </a:gridCol>
                <a:gridCol w="2216144">
                  <a:extLst>
                    <a:ext uri="{9D8B030D-6E8A-4147-A177-3AD203B41FA5}">
                      <a16:colId xmlns:a16="http://schemas.microsoft.com/office/drawing/2014/main" val="662626544"/>
                    </a:ext>
                  </a:extLst>
                </a:gridCol>
              </a:tblGrid>
              <a:tr h="370840">
                <a:tc>
                  <a:txBody>
                    <a:bodyPr/>
                    <a:lstStyle/>
                    <a:p>
                      <a:pPr algn="ctr"/>
                      <a:r>
                        <a:rPr lang="en-US" sz="1400" dirty="0"/>
                        <a:t>Constituency</a:t>
                      </a:r>
                    </a:p>
                  </a:txBody>
                  <a:tcPr/>
                </a:tc>
                <a:tc>
                  <a:txBody>
                    <a:bodyPr/>
                    <a:lstStyle/>
                    <a:p>
                      <a:pPr algn="ctr"/>
                      <a:r>
                        <a:rPr lang="en-US" sz="1400" dirty="0"/>
                        <a:t>Same </a:t>
                      </a:r>
                    </a:p>
                  </a:txBody>
                  <a:tcPr/>
                </a:tc>
                <a:tc>
                  <a:txBody>
                    <a:bodyPr/>
                    <a:lstStyle/>
                    <a:p>
                      <a:pPr algn="ctr"/>
                      <a:r>
                        <a:rPr lang="en-US" sz="1400" dirty="0"/>
                        <a:t>Different</a:t>
                      </a:r>
                    </a:p>
                  </a:txBody>
                  <a:tcPr/>
                </a:tc>
                <a:extLst>
                  <a:ext uri="{0D108BD9-81ED-4DB2-BD59-A6C34878D82A}">
                    <a16:rowId xmlns:a16="http://schemas.microsoft.com/office/drawing/2014/main" val="520237282"/>
                  </a:ext>
                </a:extLst>
              </a:tr>
              <a:tr h="370840">
                <a:tc>
                  <a:txBody>
                    <a:bodyPr/>
                    <a:lstStyle/>
                    <a:p>
                      <a:pPr algn="ctr"/>
                      <a:r>
                        <a:rPr lang="en-US" sz="1800" dirty="0"/>
                        <a:t>Reward</a:t>
                      </a:r>
                    </a:p>
                  </a:txBody>
                  <a:tcPr/>
                </a:tc>
                <a:tc>
                  <a:txBody>
                    <a:bodyPr/>
                    <a:lstStyle/>
                    <a:p>
                      <a:pPr algn="ctr"/>
                      <a:r>
                        <a:rPr lang="en-US" sz="1800" dirty="0"/>
                        <a:t>0.8</a:t>
                      </a:r>
                    </a:p>
                  </a:txBody>
                  <a:tcPr/>
                </a:tc>
                <a:tc>
                  <a:txBody>
                    <a:bodyPr/>
                    <a:lstStyle/>
                    <a:p>
                      <a:pPr algn="ctr"/>
                      <a:r>
                        <a:rPr lang="en-US" sz="1800" dirty="0"/>
                        <a:t>1.0</a:t>
                      </a:r>
                    </a:p>
                  </a:txBody>
                  <a:tcPr/>
                </a:tc>
                <a:extLst>
                  <a:ext uri="{0D108BD9-81ED-4DB2-BD59-A6C34878D82A}">
                    <a16:rowId xmlns:a16="http://schemas.microsoft.com/office/drawing/2014/main" val="82215665"/>
                  </a:ext>
                </a:extLst>
              </a:tr>
            </a:tbl>
          </a:graphicData>
        </a:graphic>
      </p:graphicFrame>
      <p:graphicFrame>
        <p:nvGraphicFramePr>
          <p:cNvPr id="27" name="Table 6">
            <a:extLst>
              <a:ext uri="{FF2B5EF4-FFF2-40B4-BE49-F238E27FC236}">
                <a16:creationId xmlns:a16="http://schemas.microsoft.com/office/drawing/2014/main" id="{DD985227-85EE-4B0E-BE61-83905415BFEB}"/>
              </a:ext>
            </a:extLst>
          </p:cNvPr>
          <p:cNvGraphicFramePr>
            <a:graphicFrameLocks noGrp="1"/>
          </p:cNvGraphicFramePr>
          <p:nvPr>
            <p:extLst>
              <p:ext uri="{D42A27DB-BD31-4B8C-83A1-F6EECF244321}">
                <p14:modId xmlns:p14="http://schemas.microsoft.com/office/powerpoint/2010/main" val="3541619884"/>
              </p:ext>
            </p:extLst>
          </p:nvPr>
        </p:nvGraphicFramePr>
        <p:xfrm>
          <a:off x="6597652" y="4788512"/>
          <a:ext cx="5388608" cy="741680"/>
        </p:xfrm>
        <a:graphic>
          <a:graphicData uri="http://schemas.openxmlformats.org/drawingml/2006/table">
            <a:tbl>
              <a:tblPr firstRow="1" bandRow="1">
                <a:tableStyleId>{5C22544A-7EE6-4342-B048-85BDC9FD1C3A}</a:tableStyleId>
              </a:tblPr>
              <a:tblGrid>
                <a:gridCol w="1284474">
                  <a:extLst>
                    <a:ext uri="{9D8B030D-6E8A-4147-A177-3AD203B41FA5}">
                      <a16:colId xmlns:a16="http://schemas.microsoft.com/office/drawing/2014/main" val="2636177581"/>
                    </a:ext>
                  </a:extLst>
                </a:gridCol>
                <a:gridCol w="1894214">
                  <a:extLst>
                    <a:ext uri="{9D8B030D-6E8A-4147-A177-3AD203B41FA5}">
                      <a16:colId xmlns:a16="http://schemas.microsoft.com/office/drawing/2014/main" val="3746577955"/>
                    </a:ext>
                  </a:extLst>
                </a:gridCol>
                <a:gridCol w="2209920">
                  <a:extLst>
                    <a:ext uri="{9D8B030D-6E8A-4147-A177-3AD203B41FA5}">
                      <a16:colId xmlns:a16="http://schemas.microsoft.com/office/drawing/2014/main" val="662626544"/>
                    </a:ext>
                  </a:extLst>
                </a:gridCol>
              </a:tblGrid>
              <a:tr h="370840">
                <a:tc>
                  <a:txBody>
                    <a:bodyPr/>
                    <a:lstStyle/>
                    <a:p>
                      <a:pPr algn="ctr"/>
                      <a:r>
                        <a:rPr lang="en-US" sz="1400" dirty="0"/>
                        <a:t>Voting</a:t>
                      </a:r>
                    </a:p>
                  </a:txBody>
                  <a:tcPr/>
                </a:tc>
                <a:tc>
                  <a:txBody>
                    <a:bodyPr/>
                    <a:lstStyle/>
                    <a:p>
                      <a:pPr algn="ctr"/>
                      <a:r>
                        <a:rPr lang="en-US" sz="1400"/>
                        <a:t>Single-out Voting</a:t>
                      </a:r>
                      <a:endParaRPr lang="en-US" sz="1400" dirty="0"/>
                    </a:p>
                  </a:txBody>
                  <a:tcPr/>
                </a:tc>
                <a:tc>
                  <a:txBody>
                    <a:bodyPr/>
                    <a:lstStyle/>
                    <a:p>
                      <a:pPr algn="ctr"/>
                      <a:r>
                        <a:rPr lang="en-US" sz="1400" dirty="0"/>
                        <a:t>Instant-off Voting</a:t>
                      </a:r>
                    </a:p>
                  </a:txBody>
                  <a:tcPr/>
                </a:tc>
                <a:extLst>
                  <a:ext uri="{0D108BD9-81ED-4DB2-BD59-A6C34878D82A}">
                    <a16:rowId xmlns:a16="http://schemas.microsoft.com/office/drawing/2014/main" val="520237282"/>
                  </a:ext>
                </a:extLst>
              </a:tr>
              <a:tr h="370840">
                <a:tc>
                  <a:txBody>
                    <a:bodyPr/>
                    <a:lstStyle/>
                    <a:p>
                      <a:pPr algn="ctr"/>
                      <a:r>
                        <a:rPr lang="en-US" sz="1800" dirty="0"/>
                        <a:t>Reward</a:t>
                      </a:r>
                    </a:p>
                  </a:txBody>
                  <a:tcPr/>
                </a:tc>
                <a:tc>
                  <a:txBody>
                    <a:bodyPr/>
                    <a:lstStyle/>
                    <a:p>
                      <a:pPr algn="ctr"/>
                      <a:r>
                        <a:rPr lang="en-US" sz="1800" dirty="0"/>
                        <a:t>0.8</a:t>
                      </a:r>
                    </a:p>
                  </a:txBody>
                  <a:tcPr/>
                </a:tc>
                <a:tc>
                  <a:txBody>
                    <a:bodyPr/>
                    <a:lstStyle/>
                    <a:p>
                      <a:pPr algn="ctr"/>
                      <a:r>
                        <a:rPr lang="en-US" sz="1800" dirty="0"/>
                        <a:t>1.0</a:t>
                      </a:r>
                    </a:p>
                  </a:txBody>
                  <a:tcPr/>
                </a:tc>
                <a:extLst>
                  <a:ext uri="{0D108BD9-81ED-4DB2-BD59-A6C34878D82A}">
                    <a16:rowId xmlns:a16="http://schemas.microsoft.com/office/drawing/2014/main" val="82215665"/>
                  </a:ext>
                </a:extLst>
              </a:tr>
            </a:tbl>
          </a:graphicData>
        </a:graphic>
      </p:graphicFrame>
      <p:graphicFrame>
        <p:nvGraphicFramePr>
          <p:cNvPr id="28" name="Table 6">
            <a:extLst>
              <a:ext uri="{FF2B5EF4-FFF2-40B4-BE49-F238E27FC236}">
                <a16:creationId xmlns:a16="http://schemas.microsoft.com/office/drawing/2014/main" id="{C206D5C8-7EAA-4505-B087-806785B97359}"/>
              </a:ext>
            </a:extLst>
          </p:cNvPr>
          <p:cNvGraphicFramePr>
            <a:graphicFrameLocks noGrp="1"/>
          </p:cNvGraphicFramePr>
          <p:nvPr>
            <p:extLst>
              <p:ext uri="{D42A27DB-BD31-4B8C-83A1-F6EECF244321}">
                <p14:modId xmlns:p14="http://schemas.microsoft.com/office/powerpoint/2010/main" val="1011858191"/>
              </p:ext>
            </p:extLst>
          </p:nvPr>
        </p:nvGraphicFramePr>
        <p:xfrm>
          <a:off x="6597650" y="5530192"/>
          <a:ext cx="5388609" cy="741680"/>
        </p:xfrm>
        <a:graphic>
          <a:graphicData uri="http://schemas.openxmlformats.org/drawingml/2006/table">
            <a:tbl>
              <a:tblPr firstRow="1" bandRow="1">
                <a:tableStyleId>{5C22544A-7EE6-4342-B048-85BDC9FD1C3A}</a:tableStyleId>
              </a:tblPr>
              <a:tblGrid>
                <a:gridCol w="1284474">
                  <a:extLst>
                    <a:ext uri="{9D8B030D-6E8A-4147-A177-3AD203B41FA5}">
                      <a16:colId xmlns:a16="http://schemas.microsoft.com/office/drawing/2014/main" val="2636177581"/>
                    </a:ext>
                  </a:extLst>
                </a:gridCol>
                <a:gridCol w="1430089">
                  <a:extLst>
                    <a:ext uri="{9D8B030D-6E8A-4147-A177-3AD203B41FA5}">
                      <a16:colId xmlns:a16="http://schemas.microsoft.com/office/drawing/2014/main" val="3746577955"/>
                    </a:ext>
                  </a:extLst>
                </a:gridCol>
                <a:gridCol w="1369009">
                  <a:extLst>
                    <a:ext uri="{9D8B030D-6E8A-4147-A177-3AD203B41FA5}">
                      <a16:colId xmlns:a16="http://schemas.microsoft.com/office/drawing/2014/main" val="662626544"/>
                    </a:ext>
                  </a:extLst>
                </a:gridCol>
                <a:gridCol w="1305037">
                  <a:extLst>
                    <a:ext uri="{9D8B030D-6E8A-4147-A177-3AD203B41FA5}">
                      <a16:colId xmlns:a16="http://schemas.microsoft.com/office/drawing/2014/main" val="483181113"/>
                    </a:ext>
                  </a:extLst>
                </a:gridCol>
              </a:tblGrid>
              <a:tr h="370840">
                <a:tc>
                  <a:txBody>
                    <a:bodyPr/>
                    <a:lstStyle/>
                    <a:p>
                      <a:pPr algn="ctr"/>
                      <a:r>
                        <a:rPr lang="en-US" sz="1400" dirty="0"/>
                        <a:t>Candidate</a:t>
                      </a:r>
                    </a:p>
                  </a:txBody>
                  <a:tcPr/>
                </a:tc>
                <a:tc>
                  <a:txBody>
                    <a:bodyPr/>
                    <a:lstStyle/>
                    <a:p>
                      <a:pPr algn="ctr"/>
                      <a:r>
                        <a:rPr lang="en-US" sz="1400" dirty="0"/>
                        <a:t>Eliminate One </a:t>
                      </a:r>
                    </a:p>
                  </a:txBody>
                  <a:tcPr/>
                </a:tc>
                <a:tc>
                  <a:txBody>
                    <a:bodyPr/>
                    <a:lstStyle/>
                    <a:p>
                      <a:pPr algn="ctr"/>
                      <a:r>
                        <a:rPr lang="en-US" sz="1400" dirty="0"/>
                        <a:t>Same </a:t>
                      </a:r>
                    </a:p>
                  </a:txBody>
                  <a:tcPr/>
                </a:tc>
                <a:tc>
                  <a:txBody>
                    <a:bodyPr/>
                    <a:lstStyle/>
                    <a:p>
                      <a:pPr algn="ctr"/>
                      <a:r>
                        <a:rPr lang="en-US" sz="1400" dirty="0"/>
                        <a:t>Additional</a:t>
                      </a:r>
                    </a:p>
                  </a:txBody>
                  <a:tcPr/>
                </a:tc>
                <a:extLst>
                  <a:ext uri="{0D108BD9-81ED-4DB2-BD59-A6C34878D82A}">
                    <a16:rowId xmlns:a16="http://schemas.microsoft.com/office/drawing/2014/main" val="520237282"/>
                  </a:ext>
                </a:extLst>
              </a:tr>
              <a:tr h="370840">
                <a:tc>
                  <a:txBody>
                    <a:bodyPr/>
                    <a:lstStyle/>
                    <a:p>
                      <a:pPr algn="ctr"/>
                      <a:r>
                        <a:rPr lang="en-US" sz="1800" dirty="0"/>
                        <a:t>Reward</a:t>
                      </a:r>
                    </a:p>
                  </a:txBody>
                  <a:tcPr/>
                </a:tc>
                <a:tc>
                  <a:txBody>
                    <a:bodyPr/>
                    <a:lstStyle/>
                    <a:p>
                      <a:pPr algn="ctr"/>
                      <a:r>
                        <a:rPr lang="en-US" sz="1800" dirty="0"/>
                        <a:t>1</a:t>
                      </a:r>
                    </a:p>
                  </a:txBody>
                  <a:tcPr/>
                </a:tc>
                <a:tc>
                  <a:txBody>
                    <a:bodyPr/>
                    <a:lstStyle/>
                    <a:p>
                      <a:pPr algn="ctr"/>
                      <a:r>
                        <a:rPr lang="en-US" sz="1800" dirty="0"/>
                        <a:t>0.8</a:t>
                      </a:r>
                    </a:p>
                  </a:txBody>
                  <a:tcPr/>
                </a:tc>
                <a:tc>
                  <a:txBody>
                    <a:bodyPr/>
                    <a:lstStyle/>
                    <a:p>
                      <a:pPr algn="ctr"/>
                      <a:r>
                        <a:rPr lang="en-US" sz="1800" dirty="0"/>
                        <a:t>1.2</a:t>
                      </a:r>
                    </a:p>
                  </a:txBody>
                  <a:tcPr/>
                </a:tc>
                <a:extLst>
                  <a:ext uri="{0D108BD9-81ED-4DB2-BD59-A6C34878D82A}">
                    <a16:rowId xmlns:a16="http://schemas.microsoft.com/office/drawing/2014/main" val="82215665"/>
                  </a:ext>
                </a:extLst>
              </a:tr>
            </a:tbl>
          </a:graphicData>
        </a:graphic>
      </p:graphicFrame>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B550D0-9833-4278-A2EA-52C3B9302FC8}"/>
                  </a:ext>
                </a:extLst>
              </p:cNvPr>
              <p:cNvSpPr txBox="1"/>
              <p:nvPr/>
            </p:nvSpPr>
            <p:spPr>
              <a:xfrm>
                <a:off x="139837" y="4046832"/>
                <a:ext cx="6238103" cy="2591094"/>
              </a:xfrm>
              <a:prstGeom prst="rect">
                <a:avLst/>
              </a:prstGeom>
              <a:noFill/>
            </p:spPr>
            <p:txBody>
              <a:bodyPr wrap="square" lIns="0" tIns="0" rIns="0" bIns="0" rtlCol="0">
                <a:spAutoFit/>
              </a:bodyPr>
              <a:lstStyle/>
              <a:p>
                <a:pPr marL="742933" lvl="1" indent="-285750">
                  <a:buFont typeface="Wingdings" panose="05000000000000000000" pitchFamily="2" charset="2"/>
                  <a:buChar char="§"/>
                </a:pPr>
                <a:r>
                  <a:rPr lang="en-US" sz="2000" dirty="0"/>
                  <a:t>Negative Rewards makes model finish the job </a:t>
                </a:r>
                <a:r>
                  <a:rPr lang="en-US" sz="2000" b="1" dirty="0"/>
                  <a:t>ASAP</a:t>
                </a:r>
                <a:endParaRPr lang="en-US" sz="2000" dirty="0"/>
              </a:p>
              <a:p>
                <a:pPr marL="742933" lvl="1" indent="-285750">
                  <a:buFont typeface="Wingdings" panose="05000000000000000000" pitchFamily="2" charset="2"/>
                  <a:buChar char="§"/>
                </a:pPr>
                <a:r>
                  <a:rPr lang="en-US" sz="2000" dirty="0"/>
                  <a:t>S = </a:t>
                </a:r>
                <a:r>
                  <a:rPr lang="en-US" sz="2000" dirty="0" err="1"/>
                  <a:t>R_Constitutency</a:t>
                </a:r>
                <a:r>
                  <a:rPr lang="en-US" sz="2000" dirty="0"/>
                  <a:t> * R _Voting * </a:t>
                </a:r>
                <a:r>
                  <a:rPr lang="en-US" sz="2000" dirty="0" err="1"/>
                  <a:t>R_Candidate</a:t>
                </a:r>
                <a:endParaRPr lang="en-US" sz="2000" b="1" dirty="0"/>
              </a:p>
              <a:p>
                <a:pPr marL="742933" lvl="1" indent="-285750">
                  <a:buFont typeface="Wingdings" panose="05000000000000000000" pitchFamily="2" charset="2"/>
                  <a:buChar char="§"/>
                </a:pPr>
                <a:r>
                  <a:rPr lang="en-US" sz="2000" dirty="0"/>
                  <a:t>Response time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𝐶𝑜𝑠𝑡</m:t>
                        </m:r>
                      </m:den>
                    </m:f>
                  </m:oMath>
                </a14:m>
                <a:endParaRPr lang="en-US" sz="2000" dirty="0"/>
              </a:p>
              <a:p>
                <a:pPr marL="742933" lvl="1" indent="-285750">
                  <a:buFont typeface="Wingdings" panose="05000000000000000000" pitchFamily="2" charset="2"/>
                  <a:buChar char="§"/>
                </a:pPr>
                <a:r>
                  <a:rPr lang="en-US" sz="2000" dirty="0"/>
                  <a:t>Different Constituency adds 20% more response time</a:t>
                </a:r>
              </a:p>
              <a:p>
                <a:pPr marL="742933" lvl="1" indent="-285750">
                  <a:buFont typeface="Wingdings" panose="05000000000000000000" pitchFamily="2" charset="2"/>
                  <a:buChar char="§"/>
                </a:pPr>
                <a:r>
                  <a:rPr lang="en-US" sz="2000" dirty="0"/>
                  <a:t>Same Candidate + Same Constituency =&gt; </a:t>
                </a:r>
                <a:r>
                  <a:rPr lang="en-US" sz="2000" b="1" dirty="0"/>
                  <a:t>Large Negative number</a:t>
                </a:r>
              </a:p>
            </p:txBody>
          </p:sp>
        </mc:Choice>
        <mc:Fallback xmlns="">
          <p:sp>
            <p:nvSpPr>
              <p:cNvPr id="23" name="TextBox 22">
                <a:extLst>
                  <a:ext uri="{FF2B5EF4-FFF2-40B4-BE49-F238E27FC236}">
                    <a16:creationId xmlns:a16="http://schemas.microsoft.com/office/drawing/2014/main" id="{4BB550D0-9833-4278-A2EA-52C3B9302FC8}"/>
                  </a:ext>
                </a:extLst>
              </p:cNvPr>
              <p:cNvSpPr txBox="1">
                <a:spLocks noRot="1" noChangeAspect="1" noMove="1" noResize="1" noEditPoints="1" noAdjustHandles="1" noChangeArrowheads="1" noChangeShapeType="1" noTextEdit="1"/>
              </p:cNvSpPr>
              <p:nvPr/>
            </p:nvSpPr>
            <p:spPr>
              <a:xfrm>
                <a:off x="139837" y="4046832"/>
                <a:ext cx="6238103" cy="2591094"/>
              </a:xfrm>
              <a:prstGeom prst="rect">
                <a:avLst/>
              </a:prstGeom>
              <a:blipFill>
                <a:blip r:embed="rId4"/>
                <a:stretch>
                  <a:fillRect t="-2824" r="-2444" b="-5176"/>
                </a:stretch>
              </a:blipFill>
            </p:spPr>
            <p:txBody>
              <a:bodyPr/>
              <a:lstStyle/>
              <a:p>
                <a:r>
                  <a:rPr lang="en-US">
                    <a:noFill/>
                  </a:rPr>
                  <a:t> </a:t>
                </a:r>
              </a:p>
            </p:txBody>
          </p:sp>
        </mc:Fallback>
      </mc:AlternateContent>
    </p:spTree>
    <p:extLst>
      <p:ext uri="{BB962C8B-B14F-4D97-AF65-F5344CB8AC3E}">
        <p14:creationId xmlns:p14="http://schemas.microsoft.com/office/powerpoint/2010/main" val="35249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0D424-A48E-4559-9E94-B1B016054028}"/>
              </a:ext>
            </a:extLst>
          </p:cNvPr>
          <p:cNvSpPr>
            <a:spLocks noGrp="1"/>
          </p:cNvSpPr>
          <p:nvPr>
            <p:ph type="title"/>
          </p:nvPr>
        </p:nvSpPr>
        <p:spPr/>
        <p:txBody>
          <a:bodyPr/>
          <a:lstStyle/>
          <a:p>
            <a:r>
              <a:rPr lang="en-US" dirty="0"/>
              <a:t>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89B3EF-83C6-4199-B884-7C3BDDEBF7DE}"/>
                  </a:ext>
                </a:extLst>
              </p:cNvPr>
              <p:cNvSpPr>
                <a:spLocks noGrp="1"/>
              </p:cNvSpPr>
              <p:nvPr>
                <p:ph sz="quarter" idx="10"/>
              </p:nvPr>
            </p:nvSpPr>
            <p:spPr>
              <a:xfrm>
                <a:off x="584200" y="1435100"/>
                <a:ext cx="11018838" cy="4425763"/>
              </a:xfrm>
            </p:spPr>
            <p:txBody>
              <a:bodyPr/>
              <a:lstStyle/>
              <a:p>
                <a:r>
                  <a:rPr lang="en-US" dirty="0"/>
                  <a:t>Exploitation vs Exploration</a:t>
                </a:r>
              </a:p>
              <a:p>
                <a:pPr lvl="1"/>
                <a:r>
                  <a:rPr lang="en-US" dirty="0"/>
                  <a:t>State translation based on current model</a:t>
                </a:r>
              </a:p>
              <a:p>
                <a:pPr lvl="1"/>
                <a:r>
                  <a:rPr lang="en-US" dirty="0"/>
                  <a:t>Random action to find the unknown</a:t>
                </a:r>
              </a:p>
              <a:p>
                <a:r>
                  <a:rPr lang="en-US" dirty="0"/>
                  <a:t>Epsilon Greedy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p>
              <a:p>
                <a:pPr marL="2286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𝜖</m:t>
                          </m:r>
                        </m:num>
                        <m:den>
                          <m:r>
                            <a:rPr lang="en-US" b="0" i="1" smtClean="0">
                              <a:latin typeface="Cambria Math" panose="02040503050406030204" pitchFamily="18" charset="0"/>
                              <a:ea typeface="Cambria Math" panose="02040503050406030204" pitchFamily="18" charset="0"/>
                            </a:rPr>
                            <m:t>𝑘</m:t>
                          </m:r>
                        </m:den>
                      </m:f>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𝜋</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e>
                          </m:d>
                        </m:e>
                      </m:nary>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𝜖</m:t>
                              </m:r>
                            </m:num>
                            <m:den>
                              <m:r>
                                <a:rPr lang="en-US" b="0" i="1" smtClean="0">
                                  <a:latin typeface="Cambria Math" panose="02040503050406030204" pitchFamily="18" charset="0"/>
                                  <a:ea typeface="Cambria Math" panose="02040503050406030204" pitchFamily="18" charset="0"/>
                                </a:rPr>
                                <m:t>𝑘</m:t>
                              </m:r>
                            </m:den>
                          </m:f>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lim>
                          </m:limLow>
                        </m:fNa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𝜋</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e>
                      </m:func>
                    </m:oMath>
                  </m:oMathPara>
                </a14:m>
                <a:endParaRPr lang="en-US" dirty="0"/>
              </a:p>
              <a:p>
                <a:pPr marL="228600" lvl="1" indent="0">
                  <a:buNone/>
                </a:pPr>
                <a:endParaRPr lang="en-US" dirty="0"/>
              </a:p>
              <a:p>
                <a:pPr lvl="1"/>
                <a:r>
                  <a:rPr lang="en-US" dirty="0"/>
                  <a:t>Generate a random number n</a:t>
                </a:r>
              </a:p>
              <a:p>
                <a:pPr lvl="1"/>
                <a:r>
                  <a:rPr lang="en-US" dirty="0"/>
                  <a:t>If n &lt;= (epsilon / k), select random action</a:t>
                </a:r>
              </a:p>
              <a:p>
                <a:pPr lvl="1"/>
                <a:r>
                  <a:rPr lang="en-US" dirty="0"/>
                  <a:t>If n &gt; (epsilon / k), select action from transition table</a:t>
                </a:r>
              </a:p>
              <a:p>
                <a:pPr lvl="1"/>
                <a:r>
                  <a:rPr lang="en-US" dirty="0"/>
                  <a:t>Since episode count k, </a:t>
                </a:r>
                <a:r>
                  <a:rPr lang="en-US" b="1" dirty="0"/>
                  <a:t>Liberal -&gt; Conservative</a:t>
                </a:r>
              </a:p>
            </p:txBody>
          </p:sp>
        </mc:Choice>
        <mc:Fallback xmlns="">
          <p:sp>
            <p:nvSpPr>
              <p:cNvPr id="3" name="Content Placeholder 2">
                <a:extLst>
                  <a:ext uri="{FF2B5EF4-FFF2-40B4-BE49-F238E27FC236}">
                    <a16:creationId xmlns:a16="http://schemas.microsoft.com/office/drawing/2014/main" id="{B589B3EF-83C6-4199-B884-7C3BDDEBF7DE}"/>
                  </a:ext>
                </a:extLst>
              </p:cNvPr>
              <p:cNvSpPr>
                <a:spLocks noGrp="1" noRot="1" noChangeAspect="1" noMove="1" noResize="1" noEditPoints="1" noAdjustHandles="1" noChangeArrowheads="1" noChangeShapeType="1" noTextEdit="1"/>
              </p:cNvSpPr>
              <p:nvPr>
                <p:ph sz="quarter" idx="10"/>
              </p:nvPr>
            </p:nvSpPr>
            <p:spPr>
              <a:xfrm>
                <a:off x="584200" y="1435100"/>
                <a:ext cx="11018838" cy="4425763"/>
              </a:xfrm>
              <a:blipFill>
                <a:blip r:embed="rId2"/>
                <a:stretch>
                  <a:fillRect/>
                </a:stretch>
              </a:blipFill>
            </p:spPr>
            <p:txBody>
              <a:bodyPr/>
              <a:lstStyle/>
              <a:p>
                <a:r>
                  <a:rPr lang="en-US">
                    <a:noFill/>
                  </a:rPr>
                  <a:t> </a:t>
                </a:r>
              </a:p>
            </p:txBody>
          </p:sp>
        </mc:Fallback>
      </mc:AlternateContent>
      <p:pic>
        <p:nvPicPr>
          <p:cNvPr id="6148" name="Picture 4" descr="Image result for policy">
            <a:extLst>
              <a:ext uri="{FF2B5EF4-FFF2-40B4-BE49-F238E27FC236}">
                <a16:creationId xmlns:a16="http://schemas.microsoft.com/office/drawing/2014/main" id="{4F86067D-B8E0-4E9A-B7DC-311B5DEF4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018" y="4383405"/>
            <a:ext cx="3455665" cy="191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2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FC2E-69D4-4C31-A58C-3A738DFA32F7}"/>
              </a:ext>
            </a:extLst>
          </p:cNvPr>
          <p:cNvSpPr>
            <a:spLocks noGrp="1"/>
          </p:cNvSpPr>
          <p:nvPr>
            <p:ph type="title"/>
          </p:nvPr>
        </p:nvSpPr>
        <p:spPr>
          <a:xfrm>
            <a:off x="586740" y="266700"/>
            <a:ext cx="11018520" cy="553998"/>
          </a:xfrm>
        </p:spPr>
        <p:txBody>
          <a:bodyPr/>
          <a:lstStyle/>
          <a:p>
            <a:r>
              <a:rPr lang="en-US" dirty="0"/>
              <a:t>Algorithm</a:t>
            </a:r>
          </a:p>
        </p:txBody>
      </p:sp>
      <p:pic>
        <p:nvPicPr>
          <p:cNvPr id="4" name="Picture 2" descr="Image result for q learning">
            <a:extLst>
              <a:ext uri="{FF2B5EF4-FFF2-40B4-BE49-F238E27FC236}">
                <a16:creationId xmlns:a16="http://schemas.microsoft.com/office/drawing/2014/main" id="{29E5635D-48C5-4A2C-AD07-39072343553F}"/>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569720" y="919758"/>
            <a:ext cx="8851578" cy="580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6287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88F0-CBFC-461E-8224-604267F5F0D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Result</a:t>
            </a:r>
          </a:p>
        </p:txBody>
      </p:sp>
      <p:sp>
        <p:nvSpPr>
          <p:cNvPr id="6" name="Freeform: Shape 5">
            <a:extLst>
              <a:ext uri="{FF2B5EF4-FFF2-40B4-BE49-F238E27FC236}">
                <a16:creationId xmlns:a16="http://schemas.microsoft.com/office/drawing/2014/main" id="{9335040B-CC05-41ED-945A-51231CD50219}"/>
              </a:ext>
            </a:extLst>
          </p:cNvPr>
          <p:cNvSpPr/>
          <p:nvPr/>
        </p:nvSpPr>
        <p:spPr>
          <a:xfrm>
            <a:off x="4550981" y="1593242"/>
            <a:ext cx="7052057" cy="1246250"/>
          </a:xfrm>
          <a:custGeom>
            <a:avLst/>
            <a:gdLst>
              <a:gd name="connsiteX0" fmla="*/ 207712 w 1246249"/>
              <a:gd name="connsiteY0" fmla="*/ 0 h 7052056"/>
              <a:gd name="connsiteX1" fmla="*/ 1038537 w 1246249"/>
              <a:gd name="connsiteY1" fmla="*/ 0 h 7052056"/>
              <a:gd name="connsiteX2" fmla="*/ 1246249 w 1246249"/>
              <a:gd name="connsiteY2" fmla="*/ 207712 h 7052056"/>
              <a:gd name="connsiteX3" fmla="*/ 1246249 w 1246249"/>
              <a:gd name="connsiteY3" fmla="*/ 7052056 h 7052056"/>
              <a:gd name="connsiteX4" fmla="*/ 1246249 w 1246249"/>
              <a:gd name="connsiteY4" fmla="*/ 7052056 h 7052056"/>
              <a:gd name="connsiteX5" fmla="*/ 0 w 1246249"/>
              <a:gd name="connsiteY5" fmla="*/ 7052056 h 7052056"/>
              <a:gd name="connsiteX6" fmla="*/ 0 w 1246249"/>
              <a:gd name="connsiteY6" fmla="*/ 7052056 h 7052056"/>
              <a:gd name="connsiteX7" fmla="*/ 0 w 1246249"/>
              <a:gd name="connsiteY7" fmla="*/ 207712 h 7052056"/>
              <a:gd name="connsiteX8" fmla="*/ 207712 w 1246249"/>
              <a:gd name="connsiteY8" fmla="*/ 0 h 70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249" h="7052056">
                <a:moveTo>
                  <a:pt x="1246249" y="1175366"/>
                </a:moveTo>
                <a:lnTo>
                  <a:pt x="1246249" y="5876690"/>
                </a:lnTo>
                <a:cubicBezTo>
                  <a:pt x="1246249" y="6525824"/>
                  <a:pt x="1229815" y="7052053"/>
                  <a:pt x="1209542" y="7052053"/>
                </a:cubicBezTo>
                <a:lnTo>
                  <a:pt x="0" y="7052053"/>
                </a:lnTo>
                <a:lnTo>
                  <a:pt x="0" y="7052053"/>
                </a:lnTo>
                <a:lnTo>
                  <a:pt x="0" y="3"/>
                </a:lnTo>
                <a:lnTo>
                  <a:pt x="0" y="3"/>
                </a:lnTo>
                <a:lnTo>
                  <a:pt x="1209542" y="3"/>
                </a:lnTo>
                <a:cubicBezTo>
                  <a:pt x="1229815" y="3"/>
                  <a:pt x="1246249" y="526232"/>
                  <a:pt x="1246249" y="1175366"/>
                </a:cubicBezTo>
                <a:close/>
              </a:path>
            </a:pathLst>
          </a:cu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9541" tIns="125607" rIns="190377" bIns="125608"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Avoids same constituency and same candidate</a:t>
            </a:r>
          </a:p>
          <a:p>
            <a:pPr marL="228600" lvl="1" indent="-228600" algn="l" defTabSz="1066800">
              <a:lnSpc>
                <a:spcPct val="90000"/>
              </a:lnSpc>
              <a:spcBef>
                <a:spcPct val="0"/>
              </a:spcBef>
              <a:spcAft>
                <a:spcPct val="15000"/>
              </a:spcAft>
              <a:buChar char="•"/>
            </a:pPr>
            <a:r>
              <a:rPr lang="en-US" sz="2400" kern="1200" dirty="0"/>
              <a:t>Finish the work order </a:t>
            </a:r>
            <a:r>
              <a:rPr lang="en-US" sz="2400" b="1" kern="1200" dirty="0"/>
              <a:t>sooner than later</a:t>
            </a:r>
          </a:p>
        </p:txBody>
      </p:sp>
      <p:sp>
        <p:nvSpPr>
          <p:cNvPr id="8" name="Freeform: Shape 7">
            <a:extLst>
              <a:ext uri="{FF2B5EF4-FFF2-40B4-BE49-F238E27FC236}">
                <a16:creationId xmlns:a16="http://schemas.microsoft.com/office/drawing/2014/main" id="{852423A5-CAA5-49B7-9870-6D8987BD4507}"/>
              </a:ext>
            </a:extLst>
          </p:cNvPr>
          <p:cNvSpPr/>
          <p:nvPr/>
        </p:nvSpPr>
        <p:spPr>
          <a:xfrm>
            <a:off x="584200" y="1437460"/>
            <a:ext cx="3966781" cy="1557812"/>
          </a:xfrm>
          <a:custGeom>
            <a:avLst/>
            <a:gdLst>
              <a:gd name="connsiteX0" fmla="*/ 0 w 3966781"/>
              <a:gd name="connsiteY0" fmla="*/ 259641 h 1557812"/>
              <a:gd name="connsiteX1" fmla="*/ 259641 w 3966781"/>
              <a:gd name="connsiteY1" fmla="*/ 0 h 1557812"/>
              <a:gd name="connsiteX2" fmla="*/ 3707140 w 3966781"/>
              <a:gd name="connsiteY2" fmla="*/ 0 h 1557812"/>
              <a:gd name="connsiteX3" fmla="*/ 3966781 w 3966781"/>
              <a:gd name="connsiteY3" fmla="*/ 259641 h 1557812"/>
              <a:gd name="connsiteX4" fmla="*/ 3966781 w 3966781"/>
              <a:gd name="connsiteY4" fmla="*/ 1298171 h 1557812"/>
              <a:gd name="connsiteX5" fmla="*/ 3707140 w 3966781"/>
              <a:gd name="connsiteY5" fmla="*/ 1557812 h 1557812"/>
              <a:gd name="connsiteX6" fmla="*/ 259641 w 3966781"/>
              <a:gd name="connsiteY6" fmla="*/ 1557812 h 1557812"/>
              <a:gd name="connsiteX7" fmla="*/ 0 w 3966781"/>
              <a:gd name="connsiteY7" fmla="*/ 1298171 h 1557812"/>
              <a:gd name="connsiteX8" fmla="*/ 0 w 3966781"/>
              <a:gd name="connsiteY8" fmla="*/ 259641 h 155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6781" h="1557812">
                <a:moveTo>
                  <a:pt x="0" y="259641"/>
                </a:moveTo>
                <a:cubicBezTo>
                  <a:pt x="0" y="116245"/>
                  <a:pt x="116245" y="0"/>
                  <a:pt x="259641" y="0"/>
                </a:cubicBezTo>
                <a:lnTo>
                  <a:pt x="3707140" y="0"/>
                </a:lnTo>
                <a:cubicBezTo>
                  <a:pt x="3850536" y="0"/>
                  <a:pt x="3966781" y="116245"/>
                  <a:pt x="3966781" y="259641"/>
                </a:cubicBezTo>
                <a:lnTo>
                  <a:pt x="3966781" y="1298171"/>
                </a:lnTo>
                <a:cubicBezTo>
                  <a:pt x="3966781" y="1441567"/>
                  <a:pt x="3850536" y="1557812"/>
                  <a:pt x="3707140" y="1557812"/>
                </a:cubicBezTo>
                <a:lnTo>
                  <a:pt x="259641" y="1557812"/>
                </a:lnTo>
                <a:cubicBezTo>
                  <a:pt x="116245" y="1557812"/>
                  <a:pt x="0" y="1441567"/>
                  <a:pt x="0" y="1298171"/>
                </a:cubicBezTo>
                <a:lnTo>
                  <a:pt x="0" y="259641"/>
                </a:lnTo>
                <a:close/>
              </a:path>
            </a:pathLst>
          </a:custGeom>
          <a:solidFill>
            <a:schemeClr val="accent4">
              <a:lumMod val="75000"/>
              <a:lumOff val="25000"/>
            </a:schemeClr>
          </a:solidFill>
        </p:spPr>
        <p:style>
          <a:lnRef idx="3">
            <a:schemeClr val="lt1">
              <a:hueOff val="0"/>
              <a:satOff val="0"/>
              <a:lumOff val="0"/>
              <a:alphaOff val="0"/>
            </a:schemeClr>
          </a:lnRef>
          <a:fillRef idx="1">
            <a:scrgbClr r="0" g="0" b="0"/>
          </a:fillRef>
          <a:effectRef idx="1">
            <a:schemeClr val="accent3">
              <a:hueOff val="0"/>
              <a:satOff val="0"/>
              <a:lumOff val="0"/>
              <a:alphaOff val="0"/>
            </a:schemeClr>
          </a:effectRef>
          <a:fontRef idx="minor">
            <a:schemeClr val="lt1"/>
          </a:fontRef>
        </p:style>
        <p:txBody>
          <a:bodyPr spcFirstLastPara="0" vert="horz" wrap="square" lIns="175106" tIns="125576" rIns="175106" bIns="125576" numCol="1" spcCol="1270" anchor="ctr" anchorCtr="0">
            <a:noAutofit/>
          </a:bodyPr>
          <a:lstStyle/>
          <a:p>
            <a:pPr marL="0" lvl="0" indent="0" algn="ctr" defTabSz="1155700">
              <a:lnSpc>
                <a:spcPct val="90000"/>
              </a:lnSpc>
              <a:spcBef>
                <a:spcPct val="0"/>
              </a:spcBef>
              <a:spcAft>
                <a:spcPct val="35000"/>
              </a:spcAft>
              <a:buNone/>
            </a:pPr>
            <a:r>
              <a:rPr lang="en-US" sz="2600" kern="1200" dirty="0" err="1"/>
              <a:t>TransplanRL</a:t>
            </a:r>
            <a:r>
              <a:rPr lang="en-US" sz="2600" kern="1200" dirty="0"/>
              <a:t> successfully captures the preset rewarding mechanism </a:t>
            </a:r>
          </a:p>
        </p:txBody>
      </p:sp>
      <p:sp>
        <p:nvSpPr>
          <p:cNvPr id="10" name="Freeform: Shape 9">
            <a:extLst>
              <a:ext uri="{FF2B5EF4-FFF2-40B4-BE49-F238E27FC236}">
                <a16:creationId xmlns:a16="http://schemas.microsoft.com/office/drawing/2014/main" id="{8DA904EA-BC64-45A1-A985-550D9DDC7006}"/>
              </a:ext>
            </a:extLst>
          </p:cNvPr>
          <p:cNvSpPr/>
          <p:nvPr/>
        </p:nvSpPr>
        <p:spPr>
          <a:xfrm>
            <a:off x="4550981" y="3228944"/>
            <a:ext cx="7052057" cy="1246250"/>
          </a:xfrm>
          <a:custGeom>
            <a:avLst/>
            <a:gdLst>
              <a:gd name="connsiteX0" fmla="*/ 207712 w 1246249"/>
              <a:gd name="connsiteY0" fmla="*/ 0 h 7052056"/>
              <a:gd name="connsiteX1" fmla="*/ 1038537 w 1246249"/>
              <a:gd name="connsiteY1" fmla="*/ 0 h 7052056"/>
              <a:gd name="connsiteX2" fmla="*/ 1246249 w 1246249"/>
              <a:gd name="connsiteY2" fmla="*/ 207712 h 7052056"/>
              <a:gd name="connsiteX3" fmla="*/ 1246249 w 1246249"/>
              <a:gd name="connsiteY3" fmla="*/ 7052056 h 7052056"/>
              <a:gd name="connsiteX4" fmla="*/ 1246249 w 1246249"/>
              <a:gd name="connsiteY4" fmla="*/ 7052056 h 7052056"/>
              <a:gd name="connsiteX5" fmla="*/ 0 w 1246249"/>
              <a:gd name="connsiteY5" fmla="*/ 7052056 h 7052056"/>
              <a:gd name="connsiteX6" fmla="*/ 0 w 1246249"/>
              <a:gd name="connsiteY6" fmla="*/ 7052056 h 7052056"/>
              <a:gd name="connsiteX7" fmla="*/ 0 w 1246249"/>
              <a:gd name="connsiteY7" fmla="*/ 207712 h 7052056"/>
              <a:gd name="connsiteX8" fmla="*/ 207712 w 1246249"/>
              <a:gd name="connsiteY8" fmla="*/ 0 h 70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249" h="7052056">
                <a:moveTo>
                  <a:pt x="1246249" y="1175366"/>
                </a:moveTo>
                <a:lnTo>
                  <a:pt x="1246249" y="5876690"/>
                </a:lnTo>
                <a:cubicBezTo>
                  <a:pt x="1246249" y="6525824"/>
                  <a:pt x="1229815" y="7052053"/>
                  <a:pt x="1209542" y="7052053"/>
                </a:cubicBezTo>
                <a:lnTo>
                  <a:pt x="0" y="7052053"/>
                </a:lnTo>
                <a:lnTo>
                  <a:pt x="0" y="7052053"/>
                </a:lnTo>
                <a:lnTo>
                  <a:pt x="0" y="3"/>
                </a:lnTo>
                <a:lnTo>
                  <a:pt x="0" y="3"/>
                </a:lnTo>
                <a:lnTo>
                  <a:pt x="1209542" y="3"/>
                </a:lnTo>
                <a:cubicBezTo>
                  <a:pt x="1229815" y="3"/>
                  <a:pt x="1246249" y="526232"/>
                  <a:pt x="1246249" y="1175366"/>
                </a:cubicBezTo>
                <a:close/>
              </a:path>
            </a:pathLst>
          </a:cu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9541" tIns="125607" rIns="190377" bIns="125608"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Move from </a:t>
            </a:r>
            <a:r>
              <a:rPr lang="en-US" sz="2000" b="1" kern="1200" dirty="0"/>
              <a:t>low to high reward</a:t>
            </a:r>
            <a:r>
              <a:rPr lang="en-US" sz="2000" kern="1200" dirty="0"/>
              <a:t> actions (33 -&gt; 74 -&gt; 119)</a:t>
            </a:r>
          </a:p>
          <a:p>
            <a:pPr marL="228600" lvl="1" indent="-228600" algn="l" defTabSz="889000">
              <a:lnSpc>
                <a:spcPct val="90000"/>
              </a:lnSpc>
              <a:spcBef>
                <a:spcPct val="0"/>
              </a:spcBef>
              <a:spcAft>
                <a:spcPct val="15000"/>
              </a:spcAft>
              <a:buChar char="•"/>
            </a:pPr>
            <a:r>
              <a:rPr lang="en-US" sz="2000" kern="1200" dirty="0"/>
              <a:t>Balance out at </a:t>
            </a:r>
            <a:r>
              <a:rPr lang="en-US" sz="2000" b="1" kern="1200" dirty="0"/>
              <a:t>intermediate cost</a:t>
            </a:r>
            <a:r>
              <a:rPr lang="en-US" sz="2000" kern="1200" dirty="0"/>
              <a:t> (119 -&gt; 113 -&gt; 116)</a:t>
            </a:r>
          </a:p>
        </p:txBody>
      </p:sp>
      <p:sp>
        <p:nvSpPr>
          <p:cNvPr id="12" name="Freeform: Shape 11">
            <a:extLst>
              <a:ext uri="{FF2B5EF4-FFF2-40B4-BE49-F238E27FC236}">
                <a16:creationId xmlns:a16="http://schemas.microsoft.com/office/drawing/2014/main" id="{1D6E8E19-6969-4B34-BEE9-B56171BD061C}"/>
              </a:ext>
            </a:extLst>
          </p:cNvPr>
          <p:cNvSpPr/>
          <p:nvPr/>
        </p:nvSpPr>
        <p:spPr>
          <a:xfrm>
            <a:off x="584200" y="3073162"/>
            <a:ext cx="3966781" cy="1557812"/>
          </a:xfrm>
          <a:custGeom>
            <a:avLst/>
            <a:gdLst>
              <a:gd name="connsiteX0" fmla="*/ 0 w 3966781"/>
              <a:gd name="connsiteY0" fmla="*/ 259641 h 1557812"/>
              <a:gd name="connsiteX1" fmla="*/ 259641 w 3966781"/>
              <a:gd name="connsiteY1" fmla="*/ 0 h 1557812"/>
              <a:gd name="connsiteX2" fmla="*/ 3707140 w 3966781"/>
              <a:gd name="connsiteY2" fmla="*/ 0 h 1557812"/>
              <a:gd name="connsiteX3" fmla="*/ 3966781 w 3966781"/>
              <a:gd name="connsiteY3" fmla="*/ 259641 h 1557812"/>
              <a:gd name="connsiteX4" fmla="*/ 3966781 w 3966781"/>
              <a:gd name="connsiteY4" fmla="*/ 1298171 h 1557812"/>
              <a:gd name="connsiteX5" fmla="*/ 3707140 w 3966781"/>
              <a:gd name="connsiteY5" fmla="*/ 1557812 h 1557812"/>
              <a:gd name="connsiteX6" fmla="*/ 259641 w 3966781"/>
              <a:gd name="connsiteY6" fmla="*/ 1557812 h 1557812"/>
              <a:gd name="connsiteX7" fmla="*/ 0 w 3966781"/>
              <a:gd name="connsiteY7" fmla="*/ 1298171 h 1557812"/>
              <a:gd name="connsiteX8" fmla="*/ 0 w 3966781"/>
              <a:gd name="connsiteY8" fmla="*/ 259641 h 155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6781" h="1557812">
                <a:moveTo>
                  <a:pt x="0" y="259641"/>
                </a:moveTo>
                <a:cubicBezTo>
                  <a:pt x="0" y="116245"/>
                  <a:pt x="116245" y="0"/>
                  <a:pt x="259641" y="0"/>
                </a:cubicBezTo>
                <a:lnTo>
                  <a:pt x="3707140" y="0"/>
                </a:lnTo>
                <a:cubicBezTo>
                  <a:pt x="3850536" y="0"/>
                  <a:pt x="3966781" y="116245"/>
                  <a:pt x="3966781" y="259641"/>
                </a:cubicBezTo>
                <a:lnTo>
                  <a:pt x="3966781" y="1298171"/>
                </a:lnTo>
                <a:cubicBezTo>
                  <a:pt x="3966781" y="1441567"/>
                  <a:pt x="3850536" y="1557812"/>
                  <a:pt x="3707140" y="1557812"/>
                </a:cubicBezTo>
                <a:lnTo>
                  <a:pt x="259641" y="1557812"/>
                </a:lnTo>
                <a:cubicBezTo>
                  <a:pt x="116245" y="1557812"/>
                  <a:pt x="0" y="1441567"/>
                  <a:pt x="0" y="1298171"/>
                </a:cubicBezTo>
                <a:lnTo>
                  <a:pt x="0" y="259641"/>
                </a:lnTo>
                <a:close/>
              </a:path>
            </a:pathLst>
          </a:custGeom>
          <a:solidFill>
            <a:schemeClr val="accent5"/>
          </a:solidFill>
        </p:spPr>
        <p:style>
          <a:lnRef idx="3">
            <a:schemeClr val="lt1">
              <a:hueOff val="0"/>
              <a:satOff val="0"/>
              <a:lumOff val="0"/>
              <a:alphaOff val="0"/>
            </a:schemeClr>
          </a:lnRef>
          <a:fillRef idx="1">
            <a:scrgbClr r="0" g="0" b="0"/>
          </a:fillRef>
          <a:effectRef idx="1">
            <a:schemeClr val="accent3">
              <a:hueOff val="0"/>
              <a:satOff val="0"/>
              <a:lumOff val="0"/>
              <a:alphaOff val="0"/>
            </a:schemeClr>
          </a:effectRef>
          <a:fontRef idx="minor">
            <a:schemeClr val="lt1"/>
          </a:fontRef>
        </p:style>
        <p:txBody>
          <a:bodyPr spcFirstLastPara="0" vert="horz" wrap="square" lIns="182726" tIns="129386" rIns="182726" bIns="129386" numCol="1" spcCol="1270" anchor="ctr" anchorCtr="0">
            <a:noAutofit/>
          </a:bodyPr>
          <a:lstStyle/>
          <a:p>
            <a:pPr marL="0" lvl="0" indent="0" algn="ctr" defTabSz="1244600">
              <a:lnSpc>
                <a:spcPct val="90000"/>
              </a:lnSpc>
              <a:spcBef>
                <a:spcPct val="0"/>
              </a:spcBef>
              <a:spcAft>
                <a:spcPct val="35000"/>
              </a:spcAft>
              <a:buNone/>
            </a:pPr>
            <a:r>
              <a:rPr lang="en-US" sz="2800" kern="1200" dirty="0"/>
              <a:t>Two-stage Convergence Procedure</a:t>
            </a:r>
          </a:p>
        </p:txBody>
      </p:sp>
      <p:sp>
        <p:nvSpPr>
          <p:cNvPr id="14" name="Freeform: Shape 13">
            <a:extLst>
              <a:ext uri="{FF2B5EF4-FFF2-40B4-BE49-F238E27FC236}">
                <a16:creationId xmlns:a16="http://schemas.microsoft.com/office/drawing/2014/main" id="{7ED46AF8-1F4B-4C26-956E-C665AEFCE621}"/>
              </a:ext>
            </a:extLst>
          </p:cNvPr>
          <p:cNvSpPr/>
          <p:nvPr/>
        </p:nvSpPr>
        <p:spPr>
          <a:xfrm>
            <a:off x="4550981" y="4864646"/>
            <a:ext cx="7052057" cy="1246250"/>
          </a:xfrm>
          <a:custGeom>
            <a:avLst/>
            <a:gdLst>
              <a:gd name="connsiteX0" fmla="*/ 207712 w 1246249"/>
              <a:gd name="connsiteY0" fmla="*/ 0 h 7052056"/>
              <a:gd name="connsiteX1" fmla="*/ 1038537 w 1246249"/>
              <a:gd name="connsiteY1" fmla="*/ 0 h 7052056"/>
              <a:gd name="connsiteX2" fmla="*/ 1246249 w 1246249"/>
              <a:gd name="connsiteY2" fmla="*/ 207712 h 7052056"/>
              <a:gd name="connsiteX3" fmla="*/ 1246249 w 1246249"/>
              <a:gd name="connsiteY3" fmla="*/ 7052056 h 7052056"/>
              <a:gd name="connsiteX4" fmla="*/ 1246249 w 1246249"/>
              <a:gd name="connsiteY4" fmla="*/ 7052056 h 7052056"/>
              <a:gd name="connsiteX5" fmla="*/ 0 w 1246249"/>
              <a:gd name="connsiteY5" fmla="*/ 7052056 h 7052056"/>
              <a:gd name="connsiteX6" fmla="*/ 0 w 1246249"/>
              <a:gd name="connsiteY6" fmla="*/ 7052056 h 7052056"/>
              <a:gd name="connsiteX7" fmla="*/ 0 w 1246249"/>
              <a:gd name="connsiteY7" fmla="*/ 207712 h 7052056"/>
              <a:gd name="connsiteX8" fmla="*/ 207712 w 1246249"/>
              <a:gd name="connsiteY8" fmla="*/ 0 h 70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249" h="7052056">
                <a:moveTo>
                  <a:pt x="1246249" y="1175366"/>
                </a:moveTo>
                <a:lnTo>
                  <a:pt x="1246249" y="5876690"/>
                </a:lnTo>
                <a:cubicBezTo>
                  <a:pt x="1246249" y="6525824"/>
                  <a:pt x="1229815" y="7052053"/>
                  <a:pt x="1209542" y="7052053"/>
                </a:cubicBezTo>
                <a:lnTo>
                  <a:pt x="0" y="7052053"/>
                </a:lnTo>
                <a:lnTo>
                  <a:pt x="0" y="7052053"/>
                </a:lnTo>
                <a:lnTo>
                  <a:pt x="0" y="3"/>
                </a:lnTo>
                <a:lnTo>
                  <a:pt x="0" y="3"/>
                </a:lnTo>
                <a:lnTo>
                  <a:pt x="1209542" y="3"/>
                </a:lnTo>
                <a:cubicBezTo>
                  <a:pt x="1229815" y="3"/>
                  <a:pt x="1246249" y="526232"/>
                  <a:pt x="1246249" y="1175366"/>
                </a:cubicBezTo>
                <a:close/>
              </a:path>
            </a:pathLst>
          </a:cu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4771" tIns="93223" rIns="125607" bIns="93222"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 sequence of </a:t>
            </a:r>
            <a:r>
              <a:rPr lang="en-US" sz="1700" b="1" kern="1200" dirty="0"/>
              <a:t>116 action</a:t>
            </a:r>
            <a:r>
              <a:rPr lang="en-US" sz="1700" kern="1200" dirty="0"/>
              <a:t> given the problem settings</a:t>
            </a:r>
          </a:p>
          <a:p>
            <a:pPr marL="171450" lvl="1" indent="-171450" algn="l" defTabSz="755650">
              <a:lnSpc>
                <a:spcPct val="90000"/>
              </a:lnSpc>
              <a:spcBef>
                <a:spcPct val="0"/>
              </a:spcBef>
              <a:spcAft>
                <a:spcPct val="15000"/>
              </a:spcAft>
              <a:buChar char="•"/>
            </a:pPr>
            <a:r>
              <a:rPr lang="en-US" sz="1700" kern="1200" dirty="0"/>
              <a:t>Different</a:t>
            </a:r>
            <a:r>
              <a:rPr lang="en-US" sz="1700" kern="1200" baseline="0" dirty="0"/>
              <a:t> Constituency,</a:t>
            </a:r>
            <a:r>
              <a:rPr lang="en-US" sz="1700" dirty="0"/>
              <a:t> Extra</a:t>
            </a:r>
            <a:r>
              <a:rPr lang="en-US" sz="1700" kern="1200" baseline="0" dirty="0"/>
              <a:t> Candidate, Preferential Voting, $0.0</a:t>
            </a:r>
            <a:r>
              <a:rPr lang="en-US" sz="1700" dirty="0"/>
              <a:t>7</a:t>
            </a:r>
            <a:endParaRPr lang="en-US" sz="1700" kern="1200" dirty="0"/>
          </a:p>
          <a:p>
            <a:pPr marL="171450" lvl="1" indent="-171450" algn="l" defTabSz="755650">
              <a:lnSpc>
                <a:spcPct val="90000"/>
              </a:lnSpc>
              <a:spcBef>
                <a:spcPct val="0"/>
              </a:spcBef>
              <a:spcAft>
                <a:spcPct val="15000"/>
              </a:spcAft>
              <a:buChar char="•"/>
            </a:pPr>
            <a:r>
              <a:rPr lang="en-US" sz="1700" b="1" kern="1200" dirty="0"/>
              <a:t>SLA-first vs Budget-first</a:t>
            </a:r>
          </a:p>
        </p:txBody>
      </p:sp>
      <p:sp>
        <p:nvSpPr>
          <p:cNvPr id="15" name="Freeform: Shape 14">
            <a:extLst>
              <a:ext uri="{FF2B5EF4-FFF2-40B4-BE49-F238E27FC236}">
                <a16:creationId xmlns:a16="http://schemas.microsoft.com/office/drawing/2014/main" id="{704FB326-4062-4A65-A139-29C6EB0C8EE5}"/>
              </a:ext>
            </a:extLst>
          </p:cNvPr>
          <p:cNvSpPr/>
          <p:nvPr/>
        </p:nvSpPr>
        <p:spPr>
          <a:xfrm>
            <a:off x="584200" y="4708865"/>
            <a:ext cx="3966781" cy="1557812"/>
          </a:xfrm>
          <a:custGeom>
            <a:avLst/>
            <a:gdLst>
              <a:gd name="connsiteX0" fmla="*/ 0 w 3966781"/>
              <a:gd name="connsiteY0" fmla="*/ 259641 h 1557812"/>
              <a:gd name="connsiteX1" fmla="*/ 259641 w 3966781"/>
              <a:gd name="connsiteY1" fmla="*/ 0 h 1557812"/>
              <a:gd name="connsiteX2" fmla="*/ 3707140 w 3966781"/>
              <a:gd name="connsiteY2" fmla="*/ 0 h 1557812"/>
              <a:gd name="connsiteX3" fmla="*/ 3966781 w 3966781"/>
              <a:gd name="connsiteY3" fmla="*/ 259641 h 1557812"/>
              <a:gd name="connsiteX4" fmla="*/ 3966781 w 3966781"/>
              <a:gd name="connsiteY4" fmla="*/ 1298171 h 1557812"/>
              <a:gd name="connsiteX5" fmla="*/ 3707140 w 3966781"/>
              <a:gd name="connsiteY5" fmla="*/ 1557812 h 1557812"/>
              <a:gd name="connsiteX6" fmla="*/ 259641 w 3966781"/>
              <a:gd name="connsiteY6" fmla="*/ 1557812 h 1557812"/>
              <a:gd name="connsiteX7" fmla="*/ 0 w 3966781"/>
              <a:gd name="connsiteY7" fmla="*/ 1298171 h 1557812"/>
              <a:gd name="connsiteX8" fmla="*/ 0 w 3966781"/>
              <a:gd name="connsiteY8" fmla="*/ 259641 h 155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6781" h="1557812">
                <a:moveTo>
                  <a:pt x="0" y="259641"/>
                </a:moveTo>
                <a:cubicBezTo>
                  <a:pt x="0" y="116245"/>
                  <a:pt x="116245" y="0"/>
                  <a:pt x="259641" y="0"/>
                </a:cubicBezTo>
                <a:lnTo>
                  <a:pt x="3707140" y="0"/>
                </a:lnTo>
                <a:cubicBezTo>
                  <a:pt x="3850536" y="0"/>
                  <a:pt x="3966781" y="116245"/>
                  <a:pt x="3966781" y="259641"/>
                </a:cubicBezTo>
                <a:lnTo>
                  <a:pt x="3966781" y="1298171"/>
                </a:lnTo>
                <a:cubicBezTo>
                  <a:pt x="3966781" y="1441567"/>
                  <a:pt x="3850536" y="1557812"/>
                  <a:pt x="3707140" y="1557812"/>
                </a:cubicBezTo>
                <a:lnTo>
                  <a:pt x="259641" y="1557812"/>
                </a:lnTo>
                <a:cubicBezTo>
                  <a:pt x="116245" y="1557812"/>
                  <a:pt x="0" y="1441567"/>
                  <a:pt x="0" y="1298171"/>
                </a:cubicBezTo>
                <a:lnTo>
                  <a:pt x="0" y="259641"/>
                </a:lnTo>
                <a:close/>
              </a:path>
            </a:pathLst>
          </a:custGeom>
          <a:solidFill>
            <a:srgbClr val="FFC000"/>
          </a:solidFill>
        </p:spPr>
        <p:style>
          <a:lnRef idx="3">
            <a:schemeClr val="lt1">
              <a:hueOff val="0"/>
              <a:satOff val="0"/>
              <a:lumOff val="0"/>
              <a:alphaOff val="0"/>
            </a:schemeClr>
          </a:lnRef>
          <a:fillRef idx="1">
            <a:scrgbClr r="0" g="0" b="0"/>
          </a:fillRef>
          <a:effectRef idx="1">
            <a:schemeClr val="accent3">
              <a:hueOff val="0"/>
              <a:satOff val="0"/>
              <a:lumOff val="0"/>
              <a:alphaOff val="0"/>
            </a:schemeClr>
          </a:effectRef>
          <a:fontRef idx="minor">
            <a:schemeClr val="lt1"/>
          </a:fontRef>
        </p:style>
        <p:txBody>
          <a:bodyPr spcFirstLastPara="0" vert="horz" wrap="square" lIns="182726" tIns="129386" rIns="182726" bIns="129386" numCol="1" spcCol="1270" anchor="ctr" anchorCtr="0">
            <a:noAutofit/>
          </a:bodyPr>
          <a:lstStyle/>
          <a:p>
            <a:pPr marL="0" lvl="0" indent="0" algn="ctr" defTabSz="1244600">
              <a:lnSpc>
                <a:spcPct val="90000"/>
              </a:lnSpc>
              <a:spcBef>
                <a:spcPct val="0"/>
              </a:spcBef>
              <a:spcAft>
                <a:spcPct val="35000"/>
              </a:spcAft>
              <a:buNone/>
            </a:pPr>
            <a:r>
              <a:rPr lang="en-US" sz="2800" kern="1200" dirty="0"/>
              <a:t>Optimal Action(s)</a:t>
            </a:r>
          </a:p>
        </p:txBody>
      </p:sp>
    </p:spTree>
    <p:extLst>
      <p:ext uri="{BB962C8B-B14F-4D97-AF65-F5344CB8AC3E}">
        <p14:creationId xmlns:p14="http://schemas.microsoft.com/office/powerpoint/2010/main" val="3558051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97D2-3756-4417-8A9D-6E75D6950C58}"/>
              </a:ext>
            </a:extLst>
          </p:cNvPr>
          <p:cNvSpPr>
            <a:spLocks noGrp="1"/>
          </p:cNvSpPr>
          <p:nvPr>
            <p:ph type="title"/>
          </p:nvPr>
        </p:nvSpPr>
        <p:spPr>
          <a:prstGeom prst="rect">
            <a:avLst/>
          </a:prstGeom>
        </p:spPr>
        <p:txBody>
          <a:bodyPr wrap="square" anchor="t">
            <a:normAutofit/>
          </a:bodyPr>
          <a:lstStyle/>
          <a:p>
            <a:r>
              <a:rPr lang="en-US" dirty="0"/>
              <a:t>Future Work</a:t>
            </a:r>
          </a:p>
        </p:txBody>
      </p:sp>
      <p:sp>
        <p:nvSpPr>
          <p:cNvPr id="3" name="Content Placeholder 2">
            <a:extLst>
              <a:ext uri="{FF2B5EF4-FFF2-40B4-BE49-F238E27FC236}">
                <a16:creationId xmlns:a16="http://schemas.microsoft.com/office/drawing/2014/main" id="{E925C9E5-65D2-4129-A40C-4AFEB3E98B6C}"/>
              </a:ext>
            </a:extLst>
          </p:cNvPr>
          <p:cNvSpPr>
            <a:spLocks noGrp="1"/>
          </p:cNvSpPr>
          <p:nvPr>
            <p:ph sz="quarter" idx="10"/>
          </p:nvPr>
        </p:nvSpPr>
        <p:spPr>
          <a:xfrm>
            <a:off x="584200" y="1435100"/>
            <a:ext cx="5799138" cy="3822700"/>
          </a:xfrm>
          <a:prstGeom prst="rect">
            <a:avLst/>
          </a:prstGeom>
        </p:spPr>
        <p:txBody>
          <a:bodyPr wrap="square">
            <a:normAutofit/>
          </a:bodyPr>
          <a:lstStyle/>
          <a:p>
            <a:pPr>
              <a:lnSpc>
                <a:spcPct val="90000"/>
              </a:lnSpc>
            </a:pPr>
            <a:r>
              <a:rPr lang="en-US" sz="2400" dirty="0"/>
              <a:t>Extend to other crowdsourcing planning</a:t>
            </a:r>
          </a:p>
          <a:p>
            <a:pPr>
              <a:lnSpc>
                <a:spcPct val="90000"/>
              </a:lnSpc>
            </a:pPr>
            <a:endParaRPr lang="en-US" sz="2400" dirty="0"/>
          </a:p>
          <a:p>
            <a:pPr>
              <a:lnSpc>
                <a:spcPct val="90000"/>
              </a:lnSpc>
            </a:pPr>
            <a:r>
              <a:rPr lang="en-US" sz="2400" dirty="0"/>
              <a:t>Provide APIs for </a:t>
            </a:r>
            <a:r>
              <a:rPr lang="en-US" sz="2400" b="1" dirty="0"/>
              <a:t>environment creation</a:t>
            </a:r>
          </a:p>
          <a:p>
            <a:pPr>
              <a:lnSpc>
                <a:spcPct val="90000"/>
              </a:lnSpc>
            </a:pPr>
            <a:endParaRPr lang="en-US" sz="2400" dirty="0"/>
          </a:p>
          <a:p>
            <a:pPr>
              <a:lnSpc>
                <a:spcPct val="90000"/>
              </a:lnSpc>
            </a:pPr>
            <a:r>
              <a:rPr lang="en-US" sz="2400" dirty="0"/>
              <a:t>Take languages into account</a:t>
            </a:r>
          </a:p>
          <a:p>
            <a:pPr>
              <a:lnSpc>
                <a:spcPct val="90000"/>
              </a:lnSpc>
            </a:pPr>
            <a:endParaRPr lang="en-US" sz="2400" dirty="0"/>
          </a:p>
          <a:p>
            <a:pPr>
              <a:lnSpc>
                <a:spcPct val="90000"/>
              </a:lnSpc>
            </a:pPr>
            <a:r>
              <a:rPr lang="en-US" sz="2400" b="1" dirty="0"/>
              <a:t>Reward induction</a:t>
            </a:r>
            <a:r>
              <a:rPr lang="en-US" sz="2400" dirty="0"/>
              <a:t> by experimental data</a:t>
            </a:r>
          </a:p>
          <a:p>
            <a:pPr>
              <a:lnSpc>
                <a:spcPct val="90000"/>
              </a:lnSpc>
            </a:pPr>
            <a:endParaRPr lang="en-US" sz="2400" dirty="0"/>
          </a:p>
          <a:p>
            <a:pPr>
              <a:lnSpc>
                <a:spcPct val="90000"/>
              </a:lnSpc>
            </a:pPr>
            <a:r>
              <a:rPr lang="en-US" sz="2400" dirty="0"/>
              <a:t>Enable action in </a:t>
            </a:r>
            <a:r>
              <a:rPr lang="en-US" sz="2400" b="1" dirty="0"/>
              <a:t>continuous space</a:t>
            </a:r>
          </a:p>
        </p:txBody>
      </p:sp>
      <p:pic>
        <p:nvPicPr>
          <p:cNvPr id="6" name="Picture Placeholder 5" descr="A close up of a toy&#10;&#10;Description automatically generated">
            <a:extLst>
              <a:ext uri="{FF2B5EF4-FFF2-40B4-BE49-F238E27FC236}">
                <a16:creationId xmlns:a16="http://schemas.microsoft.com/office/drawing/2014/main" id="{156F67B7-CA3F-46C0-BB18-F3007F751DA9}"/>
              </a:ext>
            </a:extLst>
          </p:cNvPr>
          <p:cNvPicPr>
            <a:picLocks noGrp="1" noChangeAspect="1"/>
          </p:cNvPicPr>
          <p:nvPr>
            <p:ph sz="quarter" idx="4294967295"/>
          </p:nvPr>
        </p:nvPicPr>
        <p:blipFill rotWithShape="1">
          <a:blip r:embed="rId2"/>
          <a:srcRect l="15186" r="12739" b="2"/>
          <a:stretch/>
        </p:blipFill>
        <p:spPr>
          <a:xfrm>
            <a:off x="6383338" y="1435100"/>
            <a:ext cx="5219700" cy="4833938"/>
          </a:xfrm>
          <a:prstGeom prst="rect">
            <a:avLst/>
          </a:prstGeom>
          <a:noFill/>
        </p:spPr>
      </p:pic>
      <p:sp>
        <p:nvSpPr>
          <p:cNvPr id="7" name="TextBox 6">
            <a:extLst>
              <a:ext uri="{FF2B5EF4-FFF2-40B4-BE49-F238E27FC236}">
                <a16:creationId xmlns:a16="http://schemas.microsoft.com/office/drawing/2014/main" id="{79B55FE3-3625-4EB7-8C23-8BA2EF262E57}"/>
              </a:ext>
            </a:extLst>
          </p:cNvPr>
          <p:cNvSpPr txBox="1"/>
          <p:nvPr/>
        </p:nvSpPr>
        <p:spPr>
          <a:xfrm flipH="1">
            <a:off x="584200" y="6492736"/>
            <a:ext cx="7031833" cy="215444"/>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rPr>
              <a:t>Project repo: </a:t>
            </a:r>
            <a:r>
              <a:rPr lang="en-US" sz="1400" dirty="0">
                <a:gradFill>
                  <a:gsLst>
                    <a:gs pos="2917">
                      <a:schemeClr val="tx1"/>
                    </a:gs>
                    <a:gs pos="30000">
                      <a:schemeClr val="tx1"/>
                    </a:gs>
                  </a:gsLst>
                  <a:lin ang="5400000" scaled="0"/>
                </a:gradFill>
                <a:hlinkClick r:id="rId3"/>
              </a:rPr>
              <a:t>https://dev.azure.com/msblox/TransplanRL</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7027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1A81-E5DA-47BE-8C5A-327E218936BC}"/>
              </a:ext>
            </a:extLst>
          </p:cNvPr>
          <p:cNvSpPr>
            <a:spLocks noGrp="1"/>
          </p:cNvSpPr>
          <p:nvPr>
            <p:ph type="title"/>
          </p:nvPr>
        </p:nvSpPr>
        <p:spPr/>
        <p:txBody>
          <a:bodyPr/>
          <a:lstStyle/>
          <a:p>
            <a:pPr algn="ctr"/>
            <a:r>
              <a:rPr lang="en-US" dirty="0"/>
              <a:t>How do Microsoft customers </a:t>
            </a:r>
            <a:br>
              <a:rPr lang="en-US" dirty="0"/>
            </a:br>
            <a:r>
              <a:rPr lang="en-US" dirty="0"/>
              <a:t>get heard and understood?</a:t>
            </a:r>
          </a:p>
        </p:txBody>
      </p:sp>
      <p:pic>
        <p:nvPicPr>
          <p:cNvPr id="3074" name="Picture 2" descr="Image result for windows feedback hub">
            <a:extLst>
              <a:ext uri="{FF2B5EF4-FFF2-40B4-BE49-F238E27FC236}">
                <a16:creationId xmlns:a16="http://schemas.microsoft.com/office/drawing/2014/main" id="{1D33197C-779A-40C2-8AE1-40C79EB34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 y="225552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8407FE3B-4D77-4A2D-9D31-035752025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422910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15E2CED5-582E-44A9-A014-1FE250C63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040" y="1999297"/>
            <a:ext cx="2191703" cy="219170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azure logo">
            <a:extLst>
              <a:ext uri="{FF2B5EF4-FFF2-40B4-BE49-F238E27FC236}">
                <a16:creationId xmlns:a16="http://schemas.microsoft.com/office/drawing/2014/main" id="{9E6FAE93-D492-41A1-B088-30956D46D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797" y="4363045"/>
            <a:ext cx="2469024" cy="184106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E45FBA4C-6C12-4530-9689-437D143178E7}"/>
              </a:ext>
            </a:extLst>
          </p:cNvPr>
          <p:cNvSpPr/>
          <p:nvPr/>
        </p:nvSpPr>
        <p:spPr bwMode="auto">
          <a:xfrm>
            <a:off x="5417821" y="3695700"/>
            <a:ext cx="1356360" cy="1028700"/>
          </a:xfrm>
          <a:prstGeom prst="right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8" name="Rectangle 7">
            <a:extLst>
              <a:ext uri="{FF2B5EF4-FFF2-40B4-BE49-F238E27FC236}">
                <a16:creationId xmlns:a16="http://schemas.microsoft.com/office/drawing/2014/main" id="{D520831E-3C73-4753-A56E-826E12C8DAC2}"/>
              </a:ext>
            </a:extLst>
          </p:cNvPr>
          <p:cNvSpPr/>
          <p:nvPr/>
        </p:nvSpPr>
        <p:spPr bwMode="auto">
          <a:xfrm>
            <a:off x="7482840" y="4518660"/>
            <a:ext cx="3520725" cy="411480"/>
          </a:xfrm>
          <a:prstGeom prst="rect">
            <a:avLst/>
          </a:prstGeom>
          <a:solidFill>
            <a:schemeClr val="accent4">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solidFill>
                  <a:srgbClr val="FFFFFF"/>
                </a:solidFill>
                <a:latin typeface="Calibri" panose="020F0502020204030204" pitchFamily="34" charset="0"/>
                <a:cs typeface="Calibri" panose="020F0502020204030204" pitchFamily="34" charset="0"/>
              </a:rPr>
              <a:t> Unique Feedback Platform </a:t>
            </a:r>
          </a:p>
        </p:txBody>
      </p:sp>
      <p:pic>
        <p:nvPicPr>
          <p:cNvPr id="12" name="Picture 11">
            <a:extLst>
              <a:ext uri="{FF2B5EF4-FFF2-40B4-BE49-F238E27FC236}">
                <a16:creationId xmlns:a16="http://schemas.microsoft.com/office/drawing/2014/main" id="{997D536A-97A6-4F13-BC69-D492F1FD2569}"/>
              </a:ext>
            </a:extLst>
          </p:cNvPr>
          <p:cNvPicPr>
            <a:picLocks noChangeAspect="1"/>
          </p:cNvPicPr>
          <p:nvPr/>
        </p:nvPicPr>
        <p:blipFill>
          <a:blip r:embed="rId6"/>
          <a:stretch>
            <a:fillRect/>
          </a:stretch>
        </p:blipFill>
        <p:spPr>
          <a:xfrm>
            <a:off x="7909631" y="2255520"/>
            <a:ext cx="2438400" cy="2438400"/>
          </a:xfrm>
          <a:prstGeom prst="rect">
            <a:avLst/>
          </a:prstGeom>
        </p:spPr>
      </p:pic>
    </p:spTree>
    <p:extLst>
      <p:ext uri="{BB962C8B-B14F-4D97-AF65-F5344CB8AC3E}">
        <p14:creationId xmlns:p14="http://schemas.microsoft.com/office/powerpoint/2010/main" val="2565241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D0E71B-C303-4AEE-96C4-09CDC88DDC47}"/>
              </a:ext>
            </a:extLst>
          </p:cNvPr>
          <p:cNvSpPr>
            <a:spLocks noGrp="1"/>
          </p:cNvSpPr>
          <p:nvPr>
            <p:ph type="title"/>
          </p:nvPr>
        </p:nvSpPr>
        <p:spPr/>
        <p:txBody>
          <a:bodyPr/>
          <a:lstStyle/>
          <a:p>
            <a:r>
              <a:rPr lang="en-US" dirty="0"/>
              <a:t>Additional Slides</a:t>
            </a:r>
          </a:p>
        </p:txBody>
      </p:sp>
    </p:spTree>
    <p:extLst>
      <p:ext uri="{BB962C8B-B14F-4D97-AF65-F5344CB8AC3E}">
        <p14:creationId xmlns:p14="http://schemas.microsoft.com/office/powerpoint/2010/main" val="298954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E4B04-AF20-450C-840F-30DD78F48636}"/>
              </a:ext>
            </a:extLst>
          </p:cNvPr>
          <p:cNvSpPr>
            <a:spLocks noGrp="1"/>
          </p:cNvSpPr>
          <p:nvPr>
            <p:ph type="title"/>
          </p:nvPr>
        </p:nvSpPr>
        <p:spPr/>
        <p:txBody>
          <a:bodyPr/>
          <a:lstStyle/>
          <a:p>
            <a:r>
              <a:rPr lang="en-US" dirty="0"/>
              <a:t>Q-Learning</a:t>
            </a:r>
          </a:p>
        </p:txBody>
      </p:sp>
      <p:pic>
        <p:nvPicPr>
          <p:cNvPr id="4" name="Picture 2" descr="What is a Q-learning algorithm?">
            <a:extLst>
              <a:ext uri="{FF2B5EF4-FFF2-40B4-BE49-F238E27FC236}">
                <a16:creationId xmlns:a16="http://schemas.microsoft.com/office/drawing/2014/main" id="{2FE69E81-7F80-46F1-8028-D4EF69797187}"/>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676781" y="1364131"/>
            <a:ext cx="8838438" cy="469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7371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9C65-91B3-43A6-8A63-23FE046C7E03}"/>
              </a:ext>
            </a:extLst>
          </p:cNvPr>
          <p:cNvSpPr>
            <a:spLocks noGrp="1"/>
          </p:cNvSpPr>
          <p:nvPr>
            <p:ph type="title"/>
          </p:nvPr>
        </p:nvSpPr>
        <p:spPr>
          <a:xfrm>
            <a:off x="312420" y="1752987"/>
            <a:ext cx="5021580" cy="4647426"/>
          </a:xfrm>
        </p:spPr>
        <p:txBody>
          <a:bodyPr/>
          <a:lstStyle/>
          <a:p>
            <a:r>
              <a:rPr lang="en-US" b="1" dirty="0" err="1">
                <a:solidFill>
                  <a:schemeClr val="bg1"/>
                </a:solidFill>
                <a:latin typeface="Century" panose="02040604050505020304" pitchFamily="18" charset="0"/>
                <a:ea typeface="Verdana" panose="020B0604030504040204" pitchFamily="34" charset="0"/>
                <a:cs typeface="Arial" panose="020B0604020202020204" pitchFamily="34" charset="0"/>
              </a:rPr>
              <a:t>FeedHack</a:t>
            </a:r>
            <a:br>
              <a:rPr lang="en-US" b="1" dirty="0">
                <a:solidFill>
                  <a:schemeClr val="bg1"/>
                </a:solidFill>
                <a:latin typeface="Century" panose="02040604050505020304" pitchFamily="18" charset="0"/>
                <a:ea typeface="Verdana" panose="020B0604030504040204" pitchFamily="34" charset="0"/>
                <a:cs typeface="Arial" panose="020B0604020202020204" pitchFamily="34" charset="0"/>
              </a:rPr>
            </a:br>
            <a:br>
              <a:rPr lang="en-US" dirty="0">
                <a:solidFill>
                  <a:schemeClr val="bg1"/>
                </a:solidFill>
                <a:latin typeface="Century" panose="02040604050505020304" pitchFamily="18" charset="0"/>
                <a:ea typeface="Verdana" panose="020B0604030504040204" pitchFamily="34" charset="0"/>
                <a:cs typeface="Arial" panose="020B0604020202020204" pitchFamily="34" charset="0"/>
              </a:rPr>
            </a:br>
            <a:r>
              <a:rPr lang="en-US" b="1" dirty="0">
                <a:solidFill>
                  <a:schemeClr val="bg1"/>
                </a:solidFill>
                <a:latin typeface="Century" panose="02040604050505020304" pitchFamily="18" charset="0"/>
                <a:ea typeface="Verdana" panose="020B0604030504040204" pitchFamily="34" charset="0"/>
                <a:cs typeface="Arial" panose="020B0604020202020204" pitchFamily="34" charset="0"/>
              </a:rPr>
              <a:t>Feedback Classification by Language Model Embeddings</a:t>
            </a:r>
            <a:br>
              <a:rPr lang="en-US" b="1" dirty="0">
                <a:solidFill>
                  <a:schemeClr val="bg1"/>
                </a:solidFill>
                <a:latin typeface="Century" panose="02040604050505020304" pitchFamily="18" charset="0"/>
                <a:ea typeface="Verdana" panose="020B0604030504040204" pitchFamily="34" charset="0"/>
                <a:cs typeface="Arial" panose="020B0604020202020204" pitchFamily="34" charset="0"/>
              </a:rPr>
            </a:br>
            <a:br>
              <a:rPr lang="en-US" b="1" dirty="0">
                <a:solidFill>
                  <a:schemeClr val="bg1"/>
                </a:solidFill>
                <a:latin typeface="Century" panose="02040604050505020304" pitchFamily="18" charset="0"/>
                <a:ea typeface="Verdana" panose="020B0604030504040204" pitchFamily="34" charset="0"/>
                <a:cs typeface="Arial" panose="020B0604020202020204" pitchFamily="34" charset="0"/>
              </a:rPr>
            </a:br>
            <a:br>
              <a:rPr lang="en-US" b="1" dirty="0">
                <a:solidFill>
                  <a:schemeClr val="bg1"/>
                </a:solidFill>
                <a:latin typeface="Century" panose="02040604050505020304" pitchFamily="18" charset="0"/>
                <a:ea typeface="Verdana" panose="020B0604030504040204" pitchFamily="34" charset="0"/>
                <a:cs typeface="Arial" panose="020B0604020202020204" pitchFamily="34" charset="0"/>
              </a:rPr>
            </a:br>
            <a:br>
              <a:rPr lang="en-US" b="1" dirty="0">
                <a:solidFill>
                  <a:schemeClr val="bg1"/>
                </a:solidFill>
                <a:latin typeface="Century" panose="02040604050505020304" pitchFamily="18" charset="0"/>
                <a:ea typeface="Verdana" panose="020B0604030504040204" pitchFamily="34" charset="0"/>
                <a:cs typeface="Arial" panose="020B0604020202020204" pitchFamily="34" charset="0"/>
              </a:rPr>
            </a:br>
            <a:r>
              <a:rPr lang="en-US" sz="1400" dirty="0">
                <a:solidFill>
                  <a:schemeClr val="bg1"/>
                </a:solidFill>
              </a:rPr>
              <a:t>Photo by </a:t>
            </a:r>
            <a:r>
              <a:rPr lang="en-US" sz="1400" dirty="0">
                <a:solidFill>
                  <a:schemeClr val="accent4">
                    <a:lumMod val="50000"/>
                    <a:lumOff val="50000"/>
                  </a:schemeClr>
                </a:solidFill>
                <a:hlinkClick r:id="rId2">
                  <a:extLst>
                    <a:ext uri="{A12FA001-AC4F-418D-AE19-62706E023703}">
                      <ahyp:hlinkClr xmlns:ahyp="http://schemas.microsoft.com/office/drawing/2018/hyperlinkcolor" val="tx"/>
                    </a:ext>
                  </a:extLst>
                </a:hlinkClick>
              </a:rPr>
              <a:t>Allie Smith</a:t>
            </a:r>
            <a:r>
              <a:rPr lang="en-US" sz="1400" dirty="0">
                <a:solidFill>
                  <a:schemeClr val="bg1"/>
                </a:solidFill>
              </a:rPr>
              <a:t> on </a:t>
            </a:r>
            <a:r>
              <a:rPr lang="en-US" sz="1400" dirty="0">
                <a:solidFill>
                  <a:schemeClr val="accent4">
                    <a:lumMod val="50000"/>
                    <a:lumOff val="50000"/>
                  </a:schemeClr>
                </a:solidFill>
                <a:hlinkClick r:id="rId3">
                  <a:extLst>
                    <a:ext uri="{A12FA001-AC4F-418D-AE19-62706E023703}">
                      <ahyp:hlinkClr xmlns:ahyp="http://schemas.microsoft.com/office/drawing/2018/hyperlinkcolor" val="tx"/>
                    </a:ext>
                  </a:extLst>
                </a:hlinkClick>
              </a:rPr>
              <a:t>Unsplash</a:t>
            </a:r>
            <a:endParaRPr lang="en-US" sz="1400" dirty="0">
              <a:solidFill>
                <a:schemeClr val="accent4">
                  <a:lumMod val="50000"/>
                  <a:lumOff val="50000"/>
                </a:schemeClr>
              </a:solidFill>
              <a:latin typeface="Century" panose="02040604050505020304" pitchFamily="18" charset="0"/>
              <a:ea typeface="Verdana" panose="020B0604030504040204" pitchFamily="34" charset="0"/>
              <a:cs typeface="Arial" panose="020B0604020202020204" pitchFamily="34" charset="0"/>
            </a:endParaRPr>
          </a:p>
        </p:txBody>
      </p:sp>
      <p:pic>
        <p:nvPicPr>
          <p:cNvPr id="16" name="Picture Placeholder 15" descr="A person sitting at a table using a computer&#10;&#10;Description automatically generated">
            <a:extLst>
              <a:ext uri="{FF2B5EF4-FFF2-40B4-BE49-F238E27FC236}">
                <a16:creationId xmlns:a16="http://schemas.microsoft.com/office/drawing/2014/main" id="{CBFFED6D-6E4E-4ACC-8188-B6568CCB5D43}"/>
              </a:ext>
            </a:extLst>
          </p:cNvPr>
          <p:cNvPicPr>
            <a:picLocks noGrp="1" noChangeAspect="1"/>
          </p:cNvPicPr>
          <p:nvPr>
            <p:ph type="pic" sz="quarter" idx="11"/>
          </p:nvPr>
        </p:nvPicPr>
        <p:blipFill>
          <a:blip r:embed="rId4"/>
          <a:srcRect l="16667" r="16667"/>
          <a:stretch>
            <a:fillRect/>
          </a:stretch>
        </p:blipFill>
        <p:spPr/>
      </p:pic>
    </p:spTree>
    <p:extLst>
      <p:ext uri="{BB962C8B-B14F-4D97-AF65-F5344CB8AC3E}">
        <p14:creationId xmlns:p14="http://schemas.microsoft.com/office/powerpoint/2010/main" val="42239748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B632-0C7E-4FEE-A645-716D8B24CA46}"/>
              </a:ext>
            </a:extLst>
          </p:cNvPr>
          <p:cNvSpPr>
            <a:spLocks noGrp="1"/>
          </p:cNvSpPr>
          <p:nvPr>
            <p:ph type="title"/>
          </p:nvPr>
        </p:nvSpPr>
        <p:spPr/>
        <p:txBody>
          <a:bodyPr/>
          <a:lstStyle/>
          <a:p>
            <a:r>
              <a:rPr lang="en-US" altLang="zh-CN" dirty="0"/>
              <a:t>Motivation</a:t>
            </a:r>
            <a:endParaRPr lang="en-US" dirty="0"/>
          </a:p>
        </p:txBody>
      </p:sp>
      <p:sp>
        <p:nvSpPr>
          <p:cNvPr id="3" name="Content Placeholder 2">
            <a:extLst>
              <a:ext uri="{FF2B5EF4-FFF2-40B4-BE49-F238E27FC236}">
                <a16:creationId xmlns:a16="http://schemas.microsoft.com/office/drawing/2014/main" id="{AD2CDDF2-A294-459C-9947-6DC84A4A07C7}"/>
              </a:ext>
            </a:extLst>
          </p:cNvPr>
          <p:cNvSpPr>
            <a:spLocks noGrp="1"/>
          </p:cNvSpPr>
          <p:nvPr>
            <p:ph sz="quarter" idx="10"/>
          </p:nvPr>
        </p:nvSpPr>
        <p:spPr>
          <a:xfrm>
            <a:off x="584200" y="1451878"/>
            <a:ext cx="11018838" cy="4838248"/>
          </a:xfrm>
        </p:spPr>
        <p:txBody>
          <a:bodyPr/>
          <a:lstStyle/>
          <a:p>
            <a:pPr>
              <a:buFont typeface="Wingdings" panose="05000000000000000000" pitchFamily="2" charset="2"/>
              <a:buChar char="§"/>
            </a:pPr>
            <a:r>
              <a:rPr lang="en-US" dirty="0"/>
              <a:t>Automate Issue-based classification of users’ feedback  </a:t>
            </a:r>
          </a:p>
          <a:p>
            <a:pPr lvl="1">
              <a:buFont typeface="Wingdings" panose="05000000000000000000" pitchFamily="2" charset="2"/>
              <a:buChar char="§"/>
            </a:pPr>
            <a:r>
              <a:rPr lang="en-US" dirty="0"/>
              <a:t>Bug and fix triage and prioritization (RDX)</a:t>
            </a:r>
          </a:p>
          <a:p>
            <a:pPr lvl="1">
              <a:buFont typeface="Wingdings" panose="05000000000000000000" pitchFamily="2" charset="2"/>
              <a:buChar char="§"/>
            </a:pPr>
            <a:r>
              <a:rPr lang="en-US" dirty="0"/>
              <a:t>Labor cost saving by domain expert reviewing process (Customer Support) </a:t>
            </a:r>
          </a:p>
          <a:p>
            <a:pPr lvl="1">
              <a:buFont typeface="Wingdings" panose="05000000000000000000" pitchFamily="2" charset="2"/>
              <a:buChar char="§"/>
            </a:pPr>
            <a:r>
              <a:rPr lang="en-US" dirty="0" err="1"/>
              <a:t>Bursty</a:t>
            </a:r>
            <a:r>
              <a:rPr lang="en-US" dirty="0"/>
              <a:t> Event Detection (Monitoring)</a:t>
            </a:r>
          </a:p>
          <a:p>
            <a:pPr lvl="1">
              <a:buFont typeface="Wingdings" panose="05000000000000000000" pitchFamily="2" charset="2"/>
              <a:buChar char="§"/>
            </a:pPr>
            <a:endParaRPr lang="en-US" dirty="0"/>
          </a:p>
          <a:p>
            <a:pPr>
              <a:buFont typeface="Wingdings" panose="05000000000000000000" pitchFamily="2" charset="2"/>
              <a:buChar char="§"/>
            </a:pPr>
            <a:r>
              <a:rPr lang="en-US" dirty="0"/>
              <a:t>Leverage unsupervised learning to address the challenge of large amount of unlabeled training data</a:t>
            </a:r>
          </a:p>
          <a:p>
            <a:pPr marL="0" indent="0">
              <a:buNone/>
            </a:pPr>
            <a:endParaRPr lang="en-US" dirty="0"/>
          </a:p>
          <a:p>
            <a:pPr>
              <a:buFont typeface="Wingdings" panose="05000000000000000000" pitchFamily="2" charset="2"/>
              <a:buChar char="§"/>
            </a:pPr>
            <a:r>
              <a:rPr lang="en-US" dirty="0"/>
              <a:t>Compare the performance among pre-trained language models applied domain-specific learning</a:t>
            </a:r>
          </a:p>
          <a:p>
            <a:pPr marL="0" indent="0">
              <a:buNone/>
            </a:pPr>
            <a:endParaRPr lang="en-US" dirty="0"/>
          </a:p>
        </p:txBody>
      </p:sp>
    </p:spTree>
    <p:extLst>
      <p:ext uri="{BB962C8B-B14F-4D97-AF65-F5344CB8AC3E}">
        <p14:creationId xmlns:p14="http://schemas.microsoft.com/office/powerpoint/2010/main" val="2653114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prstGeom prst="rect">
            <a:avLst/>
          </a:prstGeom>
        </p:spPr>
        <p:txBody>
          <a:bodyPr wrap="square" anchor="t">
            <a:normAutofit/>
          </a:bodyPr>
          <a:lstStyle/>
          <a:p>
            <a:r>
              <a:rPr lang="en-US" dirty="0"/>
              <a:t>Current Pipeline</a:t>
            </a:r>
          </a:p>
        </p:txBody>
      </p:sp>
      <p:pic>
        <p:nvPicPr>
          <p:cNvPr id="4" name="Picture 3">
            <a:extLst>
              <a:ext uri="{FF2B5EF4-FFF2-40B4-BE49-F238E27FC236}">
                <a16:creationId xmlns:a16="http://schemas.microsoft.com/office/drawing/2014/main" id="{CC47ECE1-5B77-43F6-BAF6-388CBFD50531}"/>
              </a:ext>
            </a:extLst>
          </p:cNvPr>
          <p:cNvPicPr>
            <a:picLocks noChangeAspect="1"/>
          </p:cNvPicPr>
          <p:nvPr/>
        </p:nvPicPr>
        <p:blipFill rotWithShape="1">
          <a:blip r:embed="rId3"/>
          <a:srcRect t="13069"/>
          <a:stretch/>
        </p:blipFill>
        <p:spPr>
          <a:xfrm>
            <a:off x="1017663" y="1396722"/>
            <a:ext cx="10156673" cy="4576587"/>
          </a:xfrm>
          <a:prstGeom prst="rect">
            <a:avLst/>
          </a:prstGeom>
        </p:spPr>
      </p:pic>
    </p:spTree>
    <p:extLst>
      <p:ext uri="{BB962C8B-B14F-4D97-AF65-F5344CB8AC3E}">
        <p14:creationId xmlns:p14="http://schemas.microsoft.com/office/powerpoint/2010/main" val="23153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6719" y="480151"/>
            <a:ext cx="11018520" cy="553998"/>
          </a:xfrm>
        </p:spPr>
        <p:txBody>
          <a:bodyPr/>
          <a:lstStyle/>
          <a:p>
            <a:r>
              <a:rPr lang="en-US" dirty="0"/>
              <a:t>Better Solution - Featurization</a:t>
            </a:r>
          </a:p>
        </p:txBody>
      </p:sp>
      <p:grpSp>
        <p:nvGrpSpPr>
          <p:cNvPr id="6" name="Group 5">
            <a:extLst>
              <a:ext uri="{FF2B5EF4-FFF2-40B4-BE49-F238E27FC236}">
                <a16:creationId xmlns:a16="http://schemas.microsoft.com/office/drawing/2014/main" id="{03314FE7-4B7C-4ECA-A9CE-C8A484295B36}"/>
              </a:ext>
            </a:extLst>
          </p:cNvPr>
          <p:cNvGrpSpPr/>
          <p:nvPr/>
        </p:nvGrpSpPr>
        <p:grpSpPr>
          <a:xfrm>
            <a:off x="455314" y="1648037"/>
            <a:ext cx="11281371" cy="2085464"/>
            <a:chOff x="432262" y="4184670"/>
            <a:chExt cx="11281371" cy="2085464"/>
          </a:xfrm>
        </p:grpSpPr>
        <p:sp>
          <p:nvSpPr>
            <p:cNvPr id="27" name="Arrow: Right 26">
              <a:extLst>
                <a:ext uri="{FF2B5EF4-FFF2-40B4-BE49-F238E27FC236}">
                  <a16:creationId xmlns:a16="http://schemas.microsoft.com/office/drawing/2014/main" id="{0E9062F8-6F5C-4916-AE19-3A0694CD01BD}"/>
                </a:ext>
              </a:extLst>
            </p:cNvPr>
            <p:cNvSpPr/>
            <p:nvPr/>
          </p:nvSpPr>
          <p:spPr>
            <a:xfrm>
              <a:off x="4092087" y="4869656"/>
              <a:ext cx="250736" cy="4982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000000"/>
                </a:solidFill>
                <a:effectLst>
                  <a:outerShdw blurRad="38100" dist="19050" dir="2700000" algn="tl" rotWithShape="0">
                    <a:srgbClr val="000000">
                      <a:alpha val="40000"/>
                    </a:srgbClr>
                  </a:outerShdw>
                </a:effectLst>
                <a:uLnTx/>
                <a:uFillTx/>
                <a:latin typeface="Calibri" panose="020F0502020204030204"/>
                <a:ea typeface="+mn-ea"/>
                <a:cs typeface="+mn-cs"/>
              </a:endParaRPr>
            </a:p>
          </p:txBody>
        </p:sp>
        <p:sp>
          <p:nvSpPr>
            <p:cNvPr id="28" name="Flowchart: Off-page Connector 27">
              <a:extLst>
                <a:ext uri="{FF2B5EF4-FFF2-40B4-BE49-F238E27FC236}">
                  <a16:creationId xmlns:a16="http://schemas.microsoft.com/office/drawing/2014/main" id="{C5B8D61D-C8E8-4F9D-8019-AD20DD1976E4}"/>
                </a:ext>
              </a:extLst>
            </p:cNvPr>
            <p:cNvSpPr/>
            <p:nvPr/>
          </p:nvSpPr>
          <p:spPr>
            <a:xfrm>
              <a:off x="506275" y="4186607"/>
              <a:ext cx="1826547" cy="421714"/>
            </a:xfrm>
            <a:prstGeom prst="flowChartOffpage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Customer Feedback</a:t>
              </a:r>
            </a:p>
          </p:txBody>
        </p:sp>
        <p:pic>
          <p:nvPicPr>
            <p:cNvPr id="29" name="Graphic 28" descr="Database">
              <a:extLst>
                <a:ext uri="{FF2B5EF4-FFF2-40B4-BE49-F238E27FC236}">
                  <a16:creationId xmlns:a16="http://schemas.microsoft.com/office/drawing/2014/main" id="{4D91D326-16AE-49BD-956D-3CE8AA71C5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262" y="4633224"/>
              <a:ext cx="1129380" cy="1129380"/>
            </a:xfrm>
            <a:prstGeom prst="rect">
              <a:avLst/>
            </a:prstGeom>
          </p:spPr>
        </p:pic>
        <p:pic>
          <p:nvPicPr>
            <p:cNvPr id="30" name="Graphic 29" descr="Database">
              <a:extLst>
                <a:ext uri="{FF2B5EF4-FFF2-40B4-BE49-F238E27FC236}">
                  <a16:creationId xmlns:a16="http://schemas.microsoft.com/office/drawing/2014/main" id="{30360C7B-8499-44C1-839E-01592BA12F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904" y="4633224"/>
              <a:ext cx="1129380" cy="1129380"/>
            </a:xfrm>
            <a:prstGeom prst="rect">
              <a:avLst/>
            </a:prstGeom>
          </p:spPr>
        </p:pic>
        <p:pic>
          <p:nvPicPr>
            <p:cNvPr id="31" name="Graphic 30" descr="Gears">
              <a:extLst>
                <a:ext uri="{FF2B5EF4-FFF2-40B4-BE49-F238E27FC236}">
                  <a16:creationId xmlns:a16="http://schemas.microsoft.com/office/drawing/2014/main" id="{E43A1CBC-3910-4445-A4A7-C02A8DD1B9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02554" y="4589935"/>
              <a:ext cx="1235853" cy="1235853"/>
            </a:xfrm>
            <a:prstGeom prst="rect">
              <a:avLst/>
            </a:prstGeom>
          </p:spPr>
        </p:pic>
        <p:sp>
          <p:nvSpPr>
            <p:cNvPr id="32" name="Flowchart: Off-page Connector 31">
              <a:extLst>
                <a:ext uri="{FF2B5EF4-FFF2-40B4-BE49-F238E27FC236}">
                  <a16:creationId xmlns:a16="http://schemas.microsoft.com/office/drawing/2014/main" id="{94E39A93-6A9E-4E44-9022-008A1A30AFBB}"/>
                </a:ext>
              </a:extLst>
            </p:cNvPr>
            <p:cNvSpPr/>
            <p:nvPr/>
          </p:nvSpPr>
          <p:spPr>
            <a:xfrm>
              <a:off x="4183717" y="4184672"/>
              <a:ext cx="1915972" cy="421715"/>
            </a:xfrm>
            <a:prstGeom prst="flowChartOffpage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Model 1: Featurizer</a:t>
              </a:r>
            </a:p>
          </p:txBody>
        </p:sp>
        <p:sp>
          <p:nvSpPr>
            <p:cNvPr id="33" name="Flowchart: Off-page Connector 32">
              <a:extLst>
                <a:ext uri="{FF2B5EF4-FFF2-40B4-BE49-F238E27FC236}">
                  <a16:creationId xmlns:a16="http://schemas.microsoft.com/office/drawing/2014/main" id="{8B8DE63A-3D70-46B3-BD45-79A02AB6C252}"/>
                </a:ext>
              </a:extLst>
            </p:cNvPr>
            <p:cNvSpPr/>
            <p:nvPr/>
          </p:nvSpPr>
          <p:spPr>
            <a:xfrm>
              <a:off x="6156030" y="4184671"/>
              <a:ext cx="1889745" cy="421715"/>
            </a:xfrm>
            <a:prstGeom prst="flowChartOffpage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Embedding Rep</a:t>
              </a:r>
            </a:p>
          </p:txBody>
        </p:sp>
        <p:pic>
          <p:nvPicPr>
            <p:cNvPr id="34" name="Graphic 33" descr="Gears">
              <a:extLst>
                <a:ext uri="{FF2B5EF4-FFF2-40B4-BE49-F238E27FC236}">
                  <a16:creationId xmlns:a16="http://schemas.microsoft.com/office/drawing/2014/main" id="{0032B178-859F-4139-81B6-2719355D84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77729" y="4589934"/>
              <a:ext cx="1235853" cy="1235853"/>
            </a:xfrm>
            <a:prstGeom prst="rect">
              <a:avLst/>
            </a:prstGeom>
          </p:spPr>
        </p:pic>
        <p:sp>
          <p:nvSpPr>
            <p:cNvPr id="35" name="Arrow: Right 34">
              <a:extLst>
                <a:ext uri="{FF2B5EF4-FFF2-40B4-BE49-F238E27FC236}">
                  <a16:creationId xmlns:a16="http://schemas.microsoft.com/office/drawing/2014/main" id="{4A7BF4B5-209F-4A3D-858A-E98985094A26}"/>
                </a:ext>
              </a:extLst>
            </p:cNvPr>
            <p:cNvSpPr/>
            <p:nvPr/>
          </p:nvSpPr>
          <p:spPr>
            <a:xfrm>
              <a:off x="5887852" y="4867959"/>
              <a:ext cx="250736" cy="4982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000000"/>
                </a:solidFill>
                <a:effectLst>
                  <a:outerShdw blurRad="38100" dist="19050" dir="2700000" algn="tl" rotWithShape="0">
                    <a:srgbClr val="000000">
                      <a:alpha val="40000"/>
                    </a:srgbClr>
                  </a:outerShdw>
                </a:effectLst>
                <a:uLnTx/>
                <a:uFillTx/>
                <a:latin typeface="Calibri" panose="020F0502020204030204"/>
                <a:ea typeface="+mn-ea"/>
                <a:cs typeface="+mn-cs"/>
              </a:endParaRPr>
            </a:p>
          </p:txBody>
        </p:sp>
        <p:sp>
          <p:nvSpPr>
            <p:cNvPr id="36" name="Flowchart: Off-page Connector 35">
              <a:extLst>
                <a:ext uri="{FF2B5EF4-FFF2-40B4-BE49-F238E27FC236}">
                  <a16:creationId xmlns:a16="http://schemas.microsoft.com/office/drawing/2014/main" id="{415A70E6-D68B-481A-81D0-A6E9A4DCEFD3}"/>
                </a:ext>
              </a:extLst>
            </p:cNvPr>
            <p:cNvSpPr/>
            <p:nvPr/>
          </p:nvSpPr>
          <p:spPr>
            <a:xfrm>
              <a:off x="8112874" y="4184670"/>
              <a:ext cx="1826547" cy="421715"/>
            </a:xfrm>
            <a:prstGeom prst="flowChartOffpage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Model 2: Classifiers</a:t>
              </a:r>
            </a:p>
          </p:txBody>
        </p:sp>
        <p:sp>
          <p:nvSpPr>
            <p:cNvPr id="37" name="Arrow: Right 36">
              <a:extLst>
                <a:ext uri="{FF2B5EF4-FFF2-40B4-BE49-F238E27FC236}">
                  <a16:creationId xmlns:a16="http://schemas.microsoft.com/office/drawing/2014/main" id="{166D095B-AA55-4125-ABBE-1CA9F4FFE6BC}"/>
                </a:ext>
              </a:extLst>
            </p:cNvPr>
            <p:cNvSpPr/>
            <p:nvPr/>
          </p:nvSpPr>
          <p:spPr>
            <a:xfrm>
              <a:off x="8177481" y="4875143"/>
              <a:ext cx="250736" cy="4982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000000"/>
                </a:solidFill>
                <a:effectLst>
                  <a:outerShdw blurRad="38100" dist="19050" dir="2700000" algn="tl" rotWithShape="0">
                    <a:srgbClr val="000000">
                      <a:alpha val="40000"/>
                    </a:srgbClr>
                  </a:outerShdw>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1BB60171-A1B5-4F6A-82F6-37F814E3DC48}"/>
                </a:ext>
              </a:extLst>
            </p:cNvPr>
            <p:cNvPicPr>
              <a:picLocks noChangeAspect="1"/>
            </p:cNvPicPr>
            <p:nvPr/>
          </p:nvPicPr>
          <p:blipFill rotWithShape="1">
            <a:blip r:embed="rId7"/>
            <a:srcRect r="31307"/>
            <a:stretch/>
          </p:blipFill>
          <p:spPr>
            <a:xfrm>
              <a:off x="6257198" y="4780285"/>
              <a:ext cx="1782521" cy="1032104"/>
            </a:xfrm>
            <a:prstGeom prst="rect">
              <a:avLst/>
            </a:prstGeom>
          </p:spPr>
        </p:pic>
        <p:sp>
          <p:nvSpPr>
            <p:cNvPr id="42" name="Arrow: Right 41">
              <a:extLst>
                <a:ext uri="{FF2B5EF4-FFF2-40B4-BE49-F238E27FC236}">
                  <a16:creationId xmlns:a16="http://schemas.microsoft.com/office/drawing/2014/main" id="{B5CE430E-F374-438B-B2F8-D6BAAC087C58}"/>
                </a:ext>
              </a:extLst>
            </p:cNvPr>
            <p:cNvSpPr/>
            <p:nvPr/>
          </p:nvSpPr>
          <p:spPr>
            <a:xfrm>
              <a:off x="2234448" y="4871807"/>
              <a:ext cx="250736" cy="4982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000000"/>
                </a:solidFill>
                <a:effectLst>
                  <a:outerShdw blurRad="38100" dist="19050" dir="2700000" algn="tl" rotWithShape="0">
                    <a:srgbClr val="000000">
                      <a:alpha val="40000"/>
                    </a:srgbClr>
                  </a:outerShdw>
                </a:effectLst>
                <a:uLnTx/>
                <a:uFillTx/>
                <a:latin typeface="Calibri" panose="020F0502020204030204"/>
                <a:ea typeface="+mn-ea"/>
                <a:cs typeface="+mn-cs"/>
              </a:endParaRPr>
            </a:p>
          </p:txBody>
        </p:sp>
        <p:pic>
          <p:nvPicPr>
            <p:cNvPr id="43" name="Graphic 42" descr="Gears">
              <a:extLst>
                <a:ext uri="{FF2B5EF4-FFF2-40B4-BE49-F238E27FC236}">
                  <a16:creationId xmlns:a16="http://schemas.microsoft.com/office/drawing/2014/main" id="{C523360E-B865-43C8-83C1-4ACDE9E0BA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5141" y="4589934"/>
              <a:ext cx="1235853" cy="1235853"/>
            </a:xfrm>
            <a:prstGeom prst="rect">
              <a:avLst/>
            </a:prstGeom>
          </p:spPr>
        </p:pic>
        <p:sp>
          <p:nvSpPr>
            <p:cNvPr id="44" name="Flowchart: Off-page Connector 43">
              <a:extLst>
                <a:ext uri="{FF2B5EF4-FFF2-40B4-BE49-F238E27FC236}">
                  <a16:creationId xmlns:a16="http://schemas.microsoft.com/office/drawing/2014/main" id="{AFFF934E-12EB-4677-B03C-4A2D2B51ACA4}"/>
                </a:ext>
              </a:extLst>
            </p:cNvPr>
            <p:cNvSpPr/>
            <p:nvPr/>
          </p:nvSpPr>
          <p:spPr>
            <a:xfrm>
              <a:off x="2400293" y="4184672"/>
              <a:ext cx="1722566" cy="421715"/>
            </a:xfrm>
            <a:prstGeom prst="flowChartOffpage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Calibri" panose="020F0502020204030204"/>
                </a:rPr>
                <a:t>Text Preprocessing</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Flowchart: Magnetic Disk 4">
              <a:extLst>
                <a:ext uri="{FF2B5EF4-FFF2-40B4-BE49-F238E27FC236}">
                  <a16:creationId xmlns:a16="http://schemas.microsoft.com/office/drawing/2014/main" id="{612A55D6-85E5-4887-BC79-9B0335F5EDC4}"/>
                </a:ext>
              </a:extLst>
            </p:cNvPr>
            <p:cNvSpPr/>
            <p:nvPr/>
          </p:nvSpPr>
          <p:spPr bwMode="auto">
            <a:xfrm>
              <a:off x="10340625" y="4724112"/>
              <a:ext cx="1373007" cy="498214"/>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Reliability</a:t>
              </a:r>
            </a:p>
          </p:txBody>
        </p:sp>
        <p:sp>
          <p:nvSpPr>
            <p:cNvPr id="39" name="Flowchart: Magnetic Disk 38">
              <a:extLst>
                <a:ext uri="{FF2B5EF4-FFF2-40B4-BE49-F238E27FC236}">
                  <a16:creationId xmlns:a16="http://schemas.microsoft.com/office/drawing/2014/main" id="{D18FFF3D-ED4B-44E2-AD19-1801C6B2706E}"/>
                </a:ext>
              </a:extLst>
            </p:cNvPr>
            <p:cNvSpPr/>
            <p:nvPr/>
          </p:nvSpPr>
          <p:spPr bwMode="auto">
            <a:xfrm>
              <a:off x="10340624" y="4197177"/>
              <a:ext cx="1373007" cy="498214"/>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Performance</a:t>
              </a:r>
            </a:p>
          </p:txBody>
        </p:sp>
        <p:sp>
          <p:nvSpPr>
            <p:cNvPr id="40" name="Flowchart: Magnetic Disk 39">
              <a:extLst>
                <a:ext uri="{FF2B5EF4-FFF2-40B4-BE49-F238E27FC236}">
                  <a16:creationId xmlns:a16="http://schemas.microsoft.com/office/drawing/2014/main" id="{97952E83-E676-4507-B1F0-17D9F32AC60E}"/>
                </a:ext>
              </a:extLst>
            </p:cNvPr>
            <p:cNvSpPr/>
            <p:nvPr/>
          </p:nvSpPr>
          <p:spPr bwMode="auto">
            <a:xfrm>
              <a:off x="10340626" y="5251047"/>
              <a:ext cx="1373007" cy="498214"/>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Usability</a:t>
              </a:r>
            </a:p>
          </p:txBody>
        </p:sp>
        <p:sp>
          <p:nvSpPr>
            <p:cNvPr id="41" name="Flowchart: Magnetic Disk 40">
              <a:extLst>
                <a:ext uri="{FF2B5EF4-FFF2-40B4-BE49-F238E27FC236}">
                  <a16:creationId xmlns:a16="http://schemas.microsoft.com/office/drawing/2014/main" id="{EFFD6105-D143-4E25-A121-6E68CB111151}"/>
                </a:ext>
              </a:extLst>
            </p:cNvPr>
            <p:cNvSpPr/>
            <p:nvPr/>
          </p:nvSpPr>
          <p:spPr bwMode="auto">
            <a:xfrm>
              <a:off x="10340626" y="5771920"/>
              <a:ext cx="1373007" cy="498214"/>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t>
              </a:r>
            </a:p>
          </p:txBody>
        </p:sp>
        <p:cxnSp>
          <p:nvCxnSpPr>
            <p:cNvPr id="7" name="Straight Arrow Connector 6">
              <a:extLst>
                <a:ext uri="{FF2B5EF4-FFF2-40B4-BE49-F238E27FC236}">
                  <a16:creationId xmlns:a16="http://schemas.microsoft.com/office/drawing/2014/main" id="{C6944B07-38CC-437C-9EA2-E49560BB3892}"/>
                </a:ext>
              </a:extLst>
            </p:cNvPr>
            <p:cNvCxnSpPr>
              <a:cxnSpLocks/>
              <a:stCxn id="34" idx="3"/>
            </p:cNvCxnSpPr>
            <p:nvPr/>
          </p:nvCxnSpPr>
          <p:spPr>
            <a:xfrm flipV="1">
              <a:off x="9713582" y="4497883"/>
              <a:ext cx="532780" cy="709978"/>
            </a:xfrm>
            <a:prstGeom prst="straightConnector1">
              <a:avLst/>
            </a:prstGeom>
            <a:ln w="38100">
              <a:headEnd type="none" w="lg" len="med"/>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A58C4DA7-766D-4D4F-BCD9-0B9F69FA00F5}"/>
                </a:ext>
              </a:extLst>
            </p:cNvPr>
            <p:cNvCxnSpPr>
              <a:cxnSpLocks/>
              <a:stCxn id="34" idx="3"/>
            </p:cNvCxnSpPr>
            <p:nvPr/>
          </p:nvCxnSpPr>
          <p:spPr>
            <a:xfrm flipV="1">
              <a:off x="9713582" y="4991100"/>
              <a:ext cx="560371" cy="216761"/>
            </a:xfrm>
            <a:prstGeom prst="straightConnector1">
              <a:avLst/>
            </a:prstGeom>
            <a:ln w="38100">
              <a:headEnd type="none" w="lg" len="med"/>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38C1589E-2063-4BD4-B6A5-F00A1052298C}"/>
                </a:ext>
              </a:extLst>
            </p:cNvPr>
            <p:cNvCxnSpPr>
              <a:cxnSpLocks/>
              <a:stCxn id="34" idx="3"/>
            </p:cNvCxnSpPr>
            <p:nvPr/>
          </p:nvCxnSpPr>
          <p:spPr>
            <a:xfrm>
              <a:off x="9713582" y="5207861"/>
              <a:ext cx="560371" cy="274306"/>
            </a:xfrm>
            <a:prstGeom prst="straightConnector1">
              <a:avLst/>
            </a:prstGeom>
            <a:ln w="38100">
              <a:headEnd type="none" w="lg" len="med"/>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1FA48B7F-7433-4A19-AD75-E7690BBC7491}"/>
                </a:ext>
              </a:extLst>
            </p:cNvPr>
            <p:cNvCxnSpPr>
              <a:cxnSpLocks/>
              <a:stCxn id="34" idx="3"/>
            </p:cNvCxnSpPr>
            <p:nvPr/>
          </p:nvCxnSpPr>
          <p:spPr>
            <a:xfrm>
              <a:off x="9713582" y="5207861"/>
              <a:ext cx="560371" cy="695444"/>
            </a:xfrm>
            <a:prstGeom prst="straightConnector1">
              <a:avLst/>
            </a:prstGeom>
            <a:ln w="38100">
              <a:headEnd type="none" w="lg" len="med"/>
              <a:tailEnd type="triangle"/>
            </a:ln>
          </p:spPr>
          <p:style>
            <a:lnRef idx="2">
              <a:schemeClr val="dk1"/>
            </a:lnRef>
            <a:fillRef idx="0">
              <a:schemeClr val="dk1"/>
            </a:fillRef>
            <a:effectRef idx="1">
              <a:schemeClr val="dk1"/>
            </a:effectRef>
            <a:fontRef idx="minor">
              <a:schemeClr val="tx1"/>
            </a:fontRef>
          </p:style>
        </p:cxnSp>
      </p:grpSp>
      <p:sp>
        <p:nvSpPr>
          <p:cNvPr id="45" name="Content Placeholder 2">
            <a:extLst>
              <a:ext uri="{FF2B5EF4-FFF2-40B4-BE49-F238E27FC236}">
                <a16:creationId xmlns:a16="http://schemas.microsoft.com/office/drawing/2014/main" id="{7727036E-1D1B-4AAA-B9FF-FF27E342D298}"/>
              </a:ext>
            </a:extLst>
          </p:cNvPr>
          <p:cNvSpPr>
            <a:spLocks noGrp="1"/>
          </p:cNvSpPr>
          <p:nvPr>
            <p:ph sz="quarter" idx="10"/>
          </p:nvPr>
        </p:nvSpPr>
        <p:spPr>
          <a:xfrm>
            <a:off x="770831" y="3632030"/>
            <a:ext cx="11018838" cy="3028521"/>
          </a:xfrm>
        </p:spPr>
        <p:txBody>
          <a:bodyPr/>
          <a:lstStyle/>
          <a:p>
            <a:pPr>
              <a:buFont typeface="Wingdings" panose="05000000000000000000" pitchFamily="2" charset="2"/>
              <a:buChar char="§"/>
            </a:pPr>
            <a:r>
              <a:rPr lang="en-US" sz="2400" dirty="0"/>
              <a:t>Every feedback is </a:t>
            </a:r>
            <a:r>
              <a:rPr lang="en-US" sz="2400" dirty="0" err="1"/>
              <a:t>featurized</a:t>
            </a:r>
            <a:r>
              <a:rPr lang="en-US" sz="2400" dirty="0"/>
              <a:t> as a vector in the high-dimension space</a:t>
            </a:r>
          </a:p>
          <a:p>
            <a:pPr lvl="1">
              <a:buFont typeface="Wingdings" panose="05000000000000000000" pitchFamily="2" charset="2"/>
              <a:buChar char="§"/>
            </a:pPr>
            <a:r>
              <a:rPr lang="en-US" dirty="0"/>
              <a:t>Word-based: (i.e. Word2Vec, </a:t>
            </a:r>
            <a:r>
              <a:rPr lang="en-US" dirty="0" err="1"/>
              <a:t>GloVe</a:t>
            </a:r>
            <a:r>
              <a:rPr lang="en-US" dirty="0"/>
              <a:t>)</a:t>
            </a:r>
          </a:p>
          <a:p>
            <a:pPr lvl="1">
              <a:buFont typeface="Wingdings" panose="05000000000000000000" pitchFamily="2" charset="2"/>
              <a:buChar char="§"/>
            </a:pPr>
            <a:r>
              <a:rPr lang="en-US" dirty="0"/>
              <a:t>Sentence-based: (i.e. </a:t>
            </a:r>
            <a:r>
              <a:rPr lang="en-US" dirty="0" err="1"/>
              <a:t>Concat</a:t>
            </a:r>
            <a:r>
              <a:rPr lang="en-US" dirty="0"/>
              <a:t> Word2Vec)</a:t>
            </a:r>
          </a:p>
          <a:p>
            <a:pPr lvl="1">
              <a:buFont typeface="Wingdings" panose="05000000000000000000" pitchFamily="2" charset="2"/>
              <a:buChar char="§"/>
            </a:pPr>
            <a:r>
              <a:rPr lang="en-US" dirty="0"/>
              <a:t>Document-based (i.e. BERT, </a:t>
            </a:r>
            <a:r>
              <a:rPr lang="en-US" dirty="0" err="1"/>
              <a:t>ELmo</a:t>
            </a:r>
            <a:r>
              <a:rPr lang="en-US" dirty="0"/>
              <a:t>)</a:t>
            </a:r>
          </a:p>
          <a:p>
            <a:pPr>
              <a:buFont typeface="Wingdings" panose="05000000000000000000" pitchFamily="2" charset="2"/>
              <a:buChar char="§"/>
            </a:pPr>
            <a:r>
              <a:rPr lang="en-US" sz="2400" dirty="0"/>
              <a:t>Embedding representations are fed to downstream classifiers</a:t>
            </a:r>
          </a:p>
          <a:p>
            <a:pPr lvl="1">
              <a:buFont typeface="Wingdings" panose="05000000000000000000" pitchFamily="2" charset="2"/>
              <a:buChar char="§"/>
            </a:pPr>
            <a:r>
              <a:rPr lang="en-US" dirty="0"/>
              <a:t>Logistic regression</a:t>
            </a:r>
          </a:p>
          <a:p>
            <a:pPr lvl="1">
              <a:buFont typeface="Wingdings" panose="05000000000000000000" pitchFamily="2" charset="2"/>
              <a:buChar char="§"/>
            </a:pPr>
            <a:r>
              <a:rPr lang="en-US" dirty="0"/>
              <a:t>Support Vector Machine</a:t>
            </a:r>
          </a:p>
          <a:p>
            <a:pPr lvl="1">
              <a:buFont typeface="Wingdings" panose="05000000000000000000" pitchFamily="2" charset="2"/>
              <a:buChar char="§"/>
            </a:pPr>
            <a:r>
              <a:rPr lang="en-US" dirty="0"/>
              <a:t>Neural Network-based </a:t>
            </a:r>
            <a:r>
              <a:rPr lang="en-US" dirty="0" err="1"/>
              <a:t>Softmax</a:t>
            </a:r>
            <a:r>
              <a:rPr lang="en-US" dirty="0"/>
              <a:t> classifier</a:t>
            </a:r>
          </a:p>
        </p:txBody>
      </p:sp>
    </p:spTree>
    <p:extLst>
      <p:ext uri="{BB962C8B-B14F-4D97-AF65-F5344CB8AC3E}">
        <p14:creationId xmlns:p14="http://schemas.microsoft.com/office/powerpoint/2010/main" val="65974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xEl>
                                              <p:pRg st="1" end="1"/>
                                            </p:txEl>
                                          </p:spTgt>
                                        </p:tgtEl>
                                        <p:attrNameLst>
                                          <p:attrName>style.visibility</p:attrName>
                                        </p:attrNameLst>
                                      </p:cBhvr>
                                      <p:to>
                                        <p:strVal val="visible"/>
                                      </p:to>
                                    </p:set>
                                    <p:animEffect transition="in" filter="fade">
                                      <p:cBhvr>
                                        <p:cTn id="10" dur="500"/>
                                        <p:tgtEl>
                                          <p:spTgt spid="4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xEl>
                                              <p:pRg st="2" end="2"/>
                                            </p:txEl>
                                          </p:spTgt>
                                        </p:tgtEl>
                                        <p:attrNameLst>
                                          <p:attrName>style.visibility</p:attrName>
                                        </p:attrNameLst>
                                      </p:cBhvr>
                                      <p:to>
                                        <p:strVal val="visible"/>
                                      </p:to>
                                    </p:set>
                                    <p:animEffect transition="in" filter="fade">
                                      <p:cBhvr>
                                        <p:cTn id="13" dur="500"/>
                                        <p:tgtEl>
                                          <p:spTgt spid="4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xEl>
                                              <p:pRg st="3" end="3"/>
                                            </p:txEl>
                                          </p:spTgt>
                                        </p:tgtEl>
                                        <p:attrNameLst>
                                          <p:attrName>style.visibility</p:attrName>
                                        </p:attrNameLst>
                                      </p:cBhvr>
                                      <p:to>
                                        <p:strVal val="visible"/>
                                      </p:to>
                                    </p:set>
                                    <p:animEffect transition="in" filter="fade">
                                      <p:cBhvr>
                                        <p:cTn id="16" dur="500"/>
                                        <p:tgtEl>
                                          <p:spTgt spid="4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5">
                                            <p:txEl>
                                              <p:pRg st="4" end="4"/>
                                            </p:txEl>
                                          </p:spTgt>
                                        </p:tgtEl>
                                        <p:attrNameLst>
                                          <p:attrName>style.visibility</p:attrName>
                                        </p:attrNameLst>
                                      </p:cBhvr>
                                      <p:to>
                                        <p:strVal val="visible"/>
                                      </p:to>
                                    </p:set>
                                    <p:animEffect transition="in" filter="fade">
                                      <p:cBhvr>
                                        <p:cTn id="21" dur="500"/>
                                        <p:tgtEl>
                                          <p:spTgt spid="4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xEl>
                                              <p:pRg st="5" end="5"/>
                                            </p:txEl>
                                          </p:spTgt>
                                        </p:tgtEl>
                                        <p:attrNameLst>
                                          <p:attrName>style.visibility</p:attrName>
                                        </p:attrNameLst>
                                      </p:cBhvr>
                                      <p:to>
                                        <p:strVal val="visible"/>
                                      </p:to>
                                    </p:set>
                                    <p:animEffect transition="in" filter="fade">
                                      <p:cBhvr>
                                        <p:cTn id="24" dur="500"/>
                                        <p:tgtEl>
                                          <p:spTgt spid="4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xEl>
                                              <p:pRg st="6" end="6"/>
                                            </p:txEl>
                                          </p:spTgt>
                                        </p:tgtEl>
                                        <p:attrNameLst>
                                          <p:attrName>style.visibility</p:attrName>
                                        </p:attrNameLst>
                                      </p:cBhvr>
                                      <p:to>
                                        <p:strVal val="visible"/>
                                      </p:to>
                                    </p:set>
                                    <p:animEffect transition="in" filter="fade">
                                      <p:cBhvr>
                                        <p:cTn id="27" dur="500"/>
                                        <p:tgtEl>
                                          <p:spTgt spid="4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xEl>
                                              <p:pRg st="7" end="7"/>
                                            </p:txEl>
                                          </p:spTgt>
                                        </p:tgtEl>
                                        <p:attrNameLst>
                                          <p:attrName>style.visibility</p:attrName>
                                        </p:attrNameLst>
                                      </p:cBhvr>
                                      <p:to>
                                        <p:strVal val="visible"/>
                                      </p:to>
                                    </p:set>
                                    <p:animEffect transition="in" filter="fade">
                                      <p:cBhvr>
                                        <p:cTn id="30" dur="500"/>
                                        <p:tgtEl>
                                          <p:spTgt spid="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72D8-956A-4D0D-A7C6-CBFEA570EB64}"/>
              </a:ext>
            </a:extLst>
          </p:cNvPr>
          <p:cNvSpPr>
            <a:spLocks noGrp="1"/>
          </p:cNvSpPr>
          <p:nvPr>
            <p:ph type="title"/>
          </p:nvPr>
        </p:nvSpPr>
        <p:spPr/>
        <p:txBody>
          <a:bodyPr/>
          <a:lstStyle/>
          <a:p>
            <a:r>
              <a:rPr lang="en-US" sz="3200" dirty="0"/>
              <a:t>Semantic Relatedness Comparison</a:t>
            </a:r>
          </a:p>
        </p:txBody>
      </p:sp>
      <p:sp>
        <p:nvSpPr>
          <p:cNvPr id="8" name="Rectangle 7">
            <a:extLst>
              <a:ext uri="{FF2B5EF4-FFF2-40B4-BE49-F238E27FC236}">
                <a16:creationId xmlns:a16="http://schemas.microsoft.com/office/drawing/2014/main" id="{5B1FA3DE-56B8-4DF2-86DE-47121C85E557}"/>
              </a:ext>
            </a:extLst>
          </p:cNvPr>
          <p:cNvSpPr/>
          <p:nvPr/>
        </p:nvSpPr>
        <p:spPr>
          <a:xfrm>
            <a:off x="675624" y="1341755"/>
            <a:ext cx="1992853" cy="369332"/>
          </a:xfrm>
          <a:prstGeom prst="rect">
            <a:avLst/>
          </a:prstGeom>
        </p:spPr>
        <p:txBody>
          <a:bodyPr wrap="none">
            <a:spAutoFit/>
          </a:bodyPr>
          <a:lstStyle/>
          <a:p>
            <a:r>
              <a:rPr lang="en-US" sz="1800" b="1" dirty="0"/>
              <a:t>General-Purpose</a:t>
            </a:r>
          </a:p>
        </p:txBody>
      </p:sp>
      <p:sp>
        <p:nvSpPr>
          <p:cNvPr id="9" name="Oval 8">
            <a:extLst>
              <a:ext uri="{FF2B5EF4-FFF2-40B4-BE49-F238E27FC236}">
                <a16:creationId xmlns:a16="http://schemas.microsoft.com/office/drawing/2014/main" id="{1FB8FD30-6BAA-4F63-9F3E-09FFBAEE509A}"/>
              </a:ext>
            </a:extLst>
          </p:cNvPr>
          <p:cNvSpPr/>
          <p:nvPr/>
        </p:nvSpPr>
        <p:spPr>
          <a:xfrm>
            <a:off x="401304" y="1389261"/>
            <a:ext cx="274320" cy="274320"/>
          </a:xfrm>
          <a:prstGeom prst="ellipse">
            <a:avLst/>
          </a:prstGeom>
          <a:solidFill>
            <a:srgbClr val="333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a:t>
            </a:r>
          </a:p>
        </p:txBody>
      </p:sp>
      <p:sp>
        <p:nvSpPr>
          <p:cNvPr id="10" name="Rectangle 9">
            <a:extLst>
              <a:ext uri="{FF2B5EF4-FFF2-40B4-BE49-F238E27FC236}">
                <a16:creationId xmlns:a16="http://schemas.microsoft.com/office/drawing/2014/main" id="{E366B742-438B-4F22-AB54-F914AAFA154D}"/>
              </a:ext>
            </a:extLst>
          </p:cNvPr>
          <p:cNvSpPr/>
          <p:nvPr/>
        </p:nvSpPr>
        <p:spPr>
          <a:xfrm>
            <a:off x="6857463" y="1352109"/>
            <a:ext cx="1967205" cy="369332"/>
          </a:xfrm>
          <a:prstGeom prst="rect">
            <a:avLst/>
          </a:prstGeom>
        </p:spPr>
        <p:txBody>
          <a:bodyPr wrap="none">
            <a:spAutoFit/>
          </a:bodyPr>
          <a:lstStyle/>
          <a:p>
            <a:r>
              <a:rPr lang="en-US" sz="1800" b="1" dirty="0"/>
              <a:t>Domain-Specific</a:t>
            </a:r>
          </a:p>
        </p:txBody>
      </p:sp>
      <p:sp>
        <p:nvSpPr>
          <p:cNvPr id="11" name="Oval 10">
            <a:extLst>
              <a:ext uri="{FF2B5EF4-FFF2-40B4-BE49-F238E27FC236}">
                <a16:creationId xmlns:a16="http://schemas.microsoft.com/office/drawing/2014/main" id="{94F798E0-6CB0-4FD8-B84A-03EF04BBE1AF}"/>
              </a:ext>
            </a:extLst>
          </p:cNvPr>
          <p:cNvSpPr/>
          <p:nvPr/>
        </p:nvSpPr>
        <p:spPr>
          <a:xfrm>
            <a:off x="6602464" y="1398512"/>
            <a:ext cx="274320" cy="274320"/>
          </a:xfrm>
          <a:prstGeom prst="ellipse">
            <a:avLst/>
          </a:prstGeom>
          <a:solidFill>
            <a:srgbClr val="333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B</a:t>
            </a:r>
          </a:p>
        </p:txBody>
      </p:sp>
      <p:sp>
        <p:nvSpPr>
          <p:cNvPr id="12" name="Speech Bubble: Rectangle 11">
            <a:extLst>
              <a:ext uri="{FF2B5EF4-FFF2-40B4-BE49-F238E27FC236}">
                <a16:creationId xmlns:a16="http://schemas.microsoft.com/office/drawing/2014/main" id="{209A4FD2-D768-4674-9117-D9AE581972C1}"/>
              </a:ext>
            </a:extLst>
          </p:cNvPr>
          <p:cNvSpPr/>
          <p:nvPr/>
        </p:nvSpPr>
        <p:spPr>
          <a:xfrm>
            <a:off x="1588292" y="5289763"/>
            <a:ext cx="3765717" cy="736456"/>
          </a:xfrm>
          <a:prstGeom prst="wedgeRectCallout">
            <a:avLst>
              <a:gd name="adj1" fmla="val -19059"/>
              <a:gd name="adj2" fmla="val -952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i="1" dirty="0"/>
              <a:t>Crash</a:t>
            </a:r>
            <a:r>
              <a:rPr lang="en-US" sz="1800" dirty="0"/>
              <a:t> and </a:t>
            </a:r>
            <a:r>
              <a:rPr lang="en-US" sz="1800" i="1" dirty="0"/>
              <a:t>Freeze</a:t>
            </a:r>
            <a:r>
              <a:rPr lang="en-US" sz="1800" dirty="0"/>
              <a:t> are far apart in a general-purpose embedding space</a:t>
            </a:r>
          </a:p>
        </p:txBody>
      </p:sp>
      <p:sp>
        <p:nvSpPr>
          <p:cNvPr id="13" name="Speech Bubble: Rectangle 12">
            <a:extLst>
              <a:ext uri="{FF2B5EF4-FFF2-40B4-BE49-F238E27FC236}">
                <a16:creationId xmlns:a16="http://schemas.microsoft.com/office/drawing/2014/main" id="{4FD27566-0125-438B-88E9-6BDDD27C2C44}"/>
              </a:ext>
            </a:extLst>
          </p:cNvPr>
          <p:cNvSpPr/>
          <p:nvPr/>
        </p:nvSpPr>
        <p:spPr>
          <a:xfrm>
            <a:off x="7841065" y="5289763"/>
            <a:ext cx="3765718" cy="736456"/>
          </a:xfrm>
          <a:prstGeom prst="wedgeRectCallout">
            <a:avLst>
              <a:gd name="adj1" fmla="val -19059"/>
              <a:gd name="adj2" fmla="val -952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i="1" dirty="0"/>
              <a:t>Crash</a:t>
            </a:r>
            <a:r>
              <a:rPr lang="en-US" sz="1800" dirty="0"/>
              <a:t> and </a:t>
            </a:r>
            <a:r>
              <a:rPr lang="en-US" sz="1800" i="1" dirty="0"/>
              <a:t>Freeze</a:t>
            </a:r>
            <a:r>
              <a:rPr lang="en-US" sz="1800" dirty="0"/>
              <a:t> are closer in a software domain embedding space</a:t>
            </a:r>
          </a:p>
        </p:txBody>
      </p:sp>
      <p:grpSp>
        <p:nvGrpSpPr>
          <p:cNvPr id="17" name="Group 16">
            <a:extLst>
              <a:ext uri="{FF2B5EF4-FFF2-40B4-BE49-F238E27FC236}">
                <a16:creationId xmlns:a16="http://schemas.microsoft.com/office/drawing/2014/main" id="{93AA1A58-C5A1-44FB-B73F-33521A3A23B5}"/>
              </a:ext>
            </a:extLst>
          </p:cNvPr>
          <p:cNvGrpSpPr/>
          <p:nvPr/>
        </p:nvGrpSpPr>
        <p:grpSpPr>
          <a:xfrm>
            <a:off x="364733" y="1912789"/>
            <a:ext cx="5963240" cy="2922443"/>
            <a:chOff x="364733" y="1912789"/>
            <a:chExt cx="5963240" cy="2922443"/>
          </a:xfrm>
        </p:grpSpPr>
        <p:pic>
          <p:nvPicPr>
            <p:cNvPr id="5" name="Picture 4">
              <a:extLst>
                <a:ext uri="{FF2B5EF4-FFF2-40B4-BE49-F238E27FC236}">
                  <a16:creationId xmlns:a16="http://schemas.microsoft.com/office/drawing/2014/main" id="{19066A5C-1B0E-4A6A-95D9-868894F0458A}"/>
                </a:ext>
              </a:extLst>
            </p:cNvPr>
            <p:cNvPicPr>
              <a:picLocks noChangeAspect="1"/>
            </p:cNvPicPr>
            <p:nvPr/>
          </p:nvPicPr>
          <p:blipFill>
            <a:blip r:embed="rId3"/>
            <a:stretch>
              <a:fillRect/>
            </a:stretch>
          </p:blipFill>
          <p:spPr>
            <a:xfrm>
              <a:off x="364733" y="1912789"/>
              <a:ext cx="5963240" cy="292244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3A0580D5-48B9-496F-A4E7-B53BECD5E0F2}"/>
                </a:ext>
              </a:extLst>
            </p:cNvPr>
            <p:cNvSpPr/>
            <p:nvPr/>
          </p:nvSpPr>
          <p:spPr bwMode="auto">
            <a:xfrm>
              <a:off x="777145" y="3712548"/>
              <a:ext cx="4962153" cy="795700"/>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4" name="Rectangle 3">
              <a:extLst>
                <a:ext uri="{FF2B5EF4-FFF2-40B4-BE49-F238E27FC236}">
                  <a16:creationId xmlns:a16="http://schemas.microsoft.com/office/drawing/2014/main" id="{1D297622-75CB-4154-962E-7C291E1FAEB7}"/>
                </a:ext>
              </a:extLst>
            </p:cNvPr>
            <p:cNvSpPr/>
            <p:nvPr/>
          </p:nvSpPr>
          <p:spPr bwMode="auto">
            <a:xfrm>
              <a:off x="485188" y="2274073"/>
              <a:ext cx="280159" cy="23615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5" name="Rectangle 14">
              <a:extLst>
                <a:ext uri="{FF2B5EF4-FFF2-40B4-BE49-F238E27FC236}">
                  <a16:creationId xmlns:a16="http://schemas.microsoft.com/office/drawing/2014/main" id="{3D91B391-7065-4EAA-9CCD-9B9E4E5D4E11}"/>
                </a:ext>
              </a:extLst>
            </p:cNvPr>
            <p:cNvSpPr/>
            <p:nvPr/>
          </p:nvSpPr>
          <p:spPr bwMode="auto">
            <a:xfrm>
              <a:off x="485188" y="4635610"/>
              <a:ext cx="5532154" cy="12880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grpSp>
      <p:grpSp>
        <p:nvGrpSpPr>
          <p:cNvPr id="18" name="Group 17">
            <a:extLst>
              <a:ext uri="{FF2B5EF4-FFF2-40B4-BE49-F238E27FC236}">
                <a16:creationId xmlns:a16="http://schemas.microsoft.com/office/drawing/2014/main" id="{71F2B9E1-2D11-44B2-8D9F-680A44DB622B}"/>
              </a:ext>
            </a:extLst>
          </p:cNvPr>
          <p:cNvGrpSpPr/>
          <p:nvPr/>
        </p:nvGrpSpPr>
        <p:grpSpPr>
          <a:xfrm>
            <a:off x="6619930" y="1925686"/>
            <a:ext cx="5337528" cy="2905237"/>
            <a:chOff x="6619930" y="1925686"/>
            <a:chExt cx="5337528" cy="2905237"/>
          </a:xfrm>
        </p:grpSpPr>
        <p:pic>
          <p:nvPicPr>
            <p:cNvPr id="3" name="Picture 2">
              <a:extLst>
                <a:ext uri="{FF2B5EF4-FFF2-40B4-BE49-F238E27FC236}">
                  <a16:creationId xmlns:a16="http://schemas.microsoft.com/office/drawing/2014/main" id="{7C23D57A-117D-4AAC-AEF0-E14324FD6DA6}"/>
                </a:ext>
              </a:extLst>
            </p:cNvPr>
            <p:cNvPicPr>
              <a:picLocks noChangeAspect="1"/>
            </p:cNvPicPr>
            <p:nvPr/>
          </p:nvPicPr>
          <p:blipFill>
            <a:blip r:embed="rId4"/>
            <a:stretch>
              <a:fillRect/>
            </a:stretch>
          </p:blipFill>
          <p:spPr>
            <a:xfrm>
              <a:off x="6619930" y="1925686"/>
              <a:ext cx="5337528" cy="2905237"/>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E73F1D00-9DC5-4F83-BE63-08D7C8B76AB8}"/>
                </a:ext>
              </a:extLst>
            </p:cNvPr>
            <p:cNvSpPr/>
            <p:nvPr/>
          </p:nvSpPr>
          <p:spPr bwMode="auto">
            <a:xfrm>
              <a:off x="6993292" y="3120982"/>
              <a:ext cx="2043448" cy="1378040"/>
            </a:xfrm>
            <a:prstGeom prst="rect">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4" name="Rectangle 13">
              <a:extLst>
                <a:ext uri="{FF2B5EF4-FFF2-40B4-BE49-F238E27FC236}">
                  <a16:creationId xmlns:a16="http://schemas.microsoft.com/office/drawing/2014/main" id="{CF175FBD-2C82-4B50-89D1-E27759DBACA7}"/>
                </a:ext>
              </a:extLst>
            </p:cNvPr>
            <p:cNvSpPr/>
            <p:nvPr/>
          </p:nvSpPr>
          <p:spPr bwMode="auto">
            <a:xfrm>
              <a:off x="6619930" y="2402876"/>
              <a:ext cx="249385" cy="23615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sp>
          <p:nvSpPr>
            <p:cNvPr id="16" name="Rectangle 15">
              <a:extLst>
                <a:ext uri="{FF2B5EF4-FFF2-40B4-BE49-F238E27FC236}">
                  <a16:creationId xmlns:a16="http://schemas.microsoft.com/office/drawing/2014/main" id="{819B281B-5536-4FC2-AFB3-9C87851C9A9C}"/>
                </a:ext>
              </a:extLst>
            </p:cNvPr>
            <p:cNvSpPr/>
            <p:nvPr/>
          </p:nvSpPr>
          <p:spPr bwMode="auto">
            <a:xfrm>
              <a:off x="6819661" y="4600402"/>
              <a:ext cx="5087643" cy="1433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rgbClr val="FFFFFF"/>
                </a:solidFill>
              </a:endParaRPr>
            </a:p>
          </p:txBody>
        </p:sp>
      </p:grpSp>
    </p:spTree>
    <p:extLst>
      <p:ext uri="{BB962C8B-B14F-4D97-AF65-F5344CB8AC3E}">
        <p14:creationId xmlns:p14="http://schemas.microsoft.com/office/powerpoint/2010/main" val="3161325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sz="3200" dirty="0"/>
              <a:t>Transfer Learning from Public Pre-trained Models</a:t>
            </a:r>
          </a:p>
        </p:txBody>
      </p:sp>
      <p:graphicFrame>
        <p:nvGraphicFramePr>
          <p:cNvPr id="4" name="Table 3">
            <a:extLst>
              <a:ext uri="{FF2B5EF4-FFF2-40B4-BE49-F238E27FC236}">
                <a16:creationId xmlns:a16="http://schemas.microsoft.com/office/drawing/2014/main" id="{A926A7FF-5B31-4957-BF3B-5072991D16AD}"/>
              </a:ext>
            </a:extLst>
          </p:cNvPr>
          <p:cNvGraphicFramePr>
            <a:graphicFrameLocks noGrp="1"/>
          </p:cNvGraphicFramePr>
          <p:nvPr>
            <p:extLst>
              <p:ext uri="{D42A27DB-BD31-4B8C-83A1-F6EECF244321}">
                <p14:modId xmlns:p14="http://schemas.microsoft.com/office/powerpoint/2010/main" val="238755596"/>
              </p:ext>
            </p:extLst>
          </p:nvPr>
        </p:nvGraphicFramePr>
        <p:xfrm>
          <a:off x="588263" y="1276776"/>
          <a:ext cx="11237977" cy="4831210"/>
        </p:xfrm>
        <a:graphic>
          <a:graphicData uri="http://schemas.openxmlformats.org/drawingml/2006/table">
            <a:tbl>
              <a:tblPr firstRow="1" bandRow="1">
                <a:tableStyleId>{C083E6E3-FA7D-4D7B-A595-EF9225AFEA82}</a:tableStyleId>
              </a:tblPr>
              <a:tblGrid>
                <a:gridCol w="231806">
                  <a:extLst>
                    <a:ext uri="{9D8B030D-6E8A-4147-A177-3AD203B41FA5}">
                      <a16:colId xmlns:a16="http://schemas.microsoft.com/office/drawing/2014/main" val="3272379140"/>
                    </a:ext>
                  </a:extLst>
                </a:gridCol>
                <a:gridCol w="5161282">
                  <a:extLst>
                    <a:ext uri="{9D8B030D-6E8A-4147-A177-3AD203B41FA5}">
                      <a16:colId xmlns:a16="http://schemas.microsoft.com/office/drawing/2014/main" val="163258680"/>
                    </a:ext>
                  </a:extLst>
                </a:gridCol>
                <a:gridCol w="1728133">
                  <a:extLst>
                    <a:ext uri="{9D8B030D-6E8A-4147-A177-3AD203B41FA5}">
                      <a16:colId xmlns:a16="http://schemas.microsoft.com/office/drawing/2014/main" val="1842630522"/>
                    </a:ext>
                  </a:extLst>
                </a:gridCol>
                <a:gridCol w="3003258">
                  <a:extLst>
                    <a:ext uri="{9D8B030D-6E8A-4147-A177-3AD203B41FA5}">
                      <a16:colId xmlns:a16="http://schemas.microsoft.com/office/drawing/2014/main" val="1326206343"/>
                    </a:ext>
                  </a:extLst>
                </a:gridCol>
                <a:gridCol w="1113498">
                  <a:extLst>
                    <a:ext uri="{9D8B030D-6E8A-4147-A177-3AD203B41FA5}">
                      <a16:colId xmlns:a16="http://schemas.microsoft.com/office/drawing/2014/main" val="2154978311"/>
                    </a:ext>
                  </a:extLst>
                </a:gridCol>
              </a:tblGrid>
              <a:tr h="448686">
                <a:tc>
                  <a:txBody>
                    <a:bodyPr/>
                    <a:lstStyle/>
                    <a:p>
                      <a:endParaRPr lang="en-US" sz="1400"/>
                    </a:p>
                  </a:txBody>
                  <a:tcPr/>
                </a:tc>
                <a:tc>
                  <a:txBody>
                    <a:bodyPr/>
                    <a:lstStyle/>
                    <a:p>
                      <a:r>
                        <a:rPr lang="en-US" sz="1400" dirty="0"/>
                        <a:t>Pre-trained Models</a:t>
                      </a:r>
                    </a:p>
                  </a:txBody>
                  <a:tcPr/>
                </a:tc>
                <a:tc>
                  <a:txBody>
                    <a:bodyPr/>
                    <a:lstStyle/>
                    <a:p>
                      <a:r>
                        <a:rPr lang="en-US" sz="1400" dirty="0"/>
                        <a:t>Model Type</a:t>
                      </a:r>
                    </a:p>
                  </a:txBody>
                  <a:tcPr/>
                </a:tc>
                <a:tc>
                  <a:txBody>
                    <a:bodyPr/>
                    <a:lstStyle/>
                    <a:p>
                      <a:r>
                        <a:rPr lang="en-US" sz="1400" dirty="0"/>
                        <a:t>Training Data</a:t>
                      </a:r>
                    </a:p>
                  </a:txBody>
                  <a:tcPr/>
                </a:tc>
                <a:tc>
                  <a:txBody>
                    <a:bodyPr/>
                    <a:lstStyle/>
                    <a:p>
                      <a:r>
                        <a:rPr lang="en-US" sz="1400" dirty="0"/>
                        <a:t>Dimension</a:t>
                      </a:r>
                    </a:p>
                  </a:txBody>
                  <a:tcPr/>
                </a:tc>
                <a:extLst>
                  <a:ext uri="{0D108BD9-81ED-4DB2-BD59-A6C34878D82A}">
                    <a16:rowId xmlns:a16="http://schemas.microsoft.com/office/drawing/2014/main" val="2268720528"/>
                  </a:ext>
                </a:extLst>
              </a:tr>
              <a:tr h="1320082">
                <a:tc>
                  <a:txBody>
                    <a:bodyPr/>
                    <a:lstStyle/>
                    <a:p>
                      <a:r>
                        <a:rPr lang="en-US" sz="1400"/>
                        <a:t>1</a:t>
                      </a:r>
                    </a:p>
                  </a:txBody>
                  <a:tcPr/>
                </a:tc>
                <a:tc>
                  <a:txBody>
                    <a:bodyPr/>
                    <a:lstStyle/>
                    <a:p>
                      <a:r>
                        <a:rPr lang="en-US" sz="1400" dirty="0">
                          <a:hlinkClick r:id="rId3"/>
                        </a:rPr>
                        <a:t>BERT</a:t>
                      </a:r>
                      <a:r>
                        <a:rPr lang="en-US" sz="1400" dirty="0"/>
                        <a:t> (</a:t>
                      </a:r>
                      <a:r>
                        <a:rPr lang="en-US" sz="1400" u="none" strike="noStrike" kern="1200" dirty="0">
                          <a:effectLst/>
                        </a:rPr>
                        <a:t>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dirty="0">
                          <a:effectLst/>
                        </a:rPr>
                        <a:t>Bidirectional Encoder Representations from Transformers</a:t>
                      </a:r>
                      <a:endParaRPr lang="en-US" sz="1400" dirty="0"/>
                    </a:p>
                    <a:p>
                      <a:r>
                        <a:rPr lang="en-US" sz="1400" dirty="0"/>
                        <a:t>Model: BERT-Base, Uncased</a:t>
                      </a:r>
                    </a:p>
                    <a:p>
                      <a:r>
                        <a:rPr lang="en-US" sz="1400" kern="1200" dirty="0">
                          <a:effectLst/>
                        </a:rPr>
                        <a:t>12-layer, 768-hidden, 12-heads, 110M parameters</a:t>
                      </a:r>
                    </a:p>
                    <a:p>
                      <a:r>
                        <a:rPr lang="en-US" sz="1400" kern="1200" dirty="0">
                          <a:effectLst/>
                          <a:hlinkClick r:id="rId4"/>
                        </a:rPr>
                        <a:t>https://github.com/hanxiao/bert-as-service</a:t>
                      </a:r>
                      <a:r>
                        <a:rPr lang="en-US" sz="1400" kern="1200" dirty="0">
                          <a:effectLst/>
                        </a:rPr>
                        <a:t> </a:t>
                      </a:r>
                    </a:p>
                  </a:txBody>
                  <a:tcPr/>
                </a:tc>
                <a:tc>
                  <a:txBody>
                    <a:bodyPr/>
                    <a:lstStyle/>
                    <a:p>
                      <a:r>
                        <a:rPr lang="en-US" sz="1400" dirty="0"/>
                        <a:t>Language Model</a:t>
                      </a:r>
                    </a:p>
                  </a:txBody>
                  <a:tcPr/>
                </a:tc>
                <a:tc>
                  <a:txBody>
                    <a:bodyPr/>
                    <a:lstStyle/>
                    <a:p>
                      <a:r>
                        <a:rPr lang="en-US" sz="1400" dirty="0"/>
                        <a:t>Wikipedia + </a:t>
                      </a:r>
                      <a:r>
                        <a:rPr lang="en-US" sz="1400" u="sng" strike="noStrike" kern="1200" dirty="0" err="1">
                          <a:effectLst/>
                          <a:hlinkClick r:id="rId5"/>
                        </a:rPr>
                        <a:t>BookCorpus</a:t>
                      </a:r>
                      <a:endParaRPr lang="en-US" sz="1400" u="sng" strike="noStrike" kern="1200" dirty="0">
                        <a:effectLst/>
                      </a:endParaRPr>
                    </a:p>
                    <a:p>
                      <a:r>
                        <a:rPr lang="en-US" sz="1400" u="none" strike="noStrike" kern="1200" dirty="0">
                          <a:effectLst/>
                        </a:rPr>
                        <a:t>3.3B tokens</a:t>
                      </a:r>
                      <a:endParaRPr lang="en-US" sz="1400" u="none" dirty="0"/>
                    </a:p>
                  </a:txBody>
                  <a:tcPr/>
                </a:tc>
                <a:tc>
                  <a:txBody>
                    <a:bodyPr/>
                    <a:lstStyle/>
                    <a:p>
                      <a:r>
                        <a:rPr lang="en-US" sz="1400"/>
                        <a:t>768</a:t>
                      </a:r>
                    </a:p>
                  </a:txBody>
                  <a:tcPr/>
                </a:tc>
                <a:extLst>
                  <a:ext uri="{0D108BD9-81ED-4DB2-BD59-A6C34878D82A}">
                    <a16:rowId xmlns:a16="http://schemas.microsoft.com/office/drawing/2014/main" val="1928618436"/>
                  </a:ext>
                </a:extLst>
              </a:tr>
              <a:tr h="813392">
                <a:tc>
                  <a:txBody>
                    <a:bodyPr/>
                    <a:lstStyle/>
                    <a:p>
                      <a:r>
                        <a:rPr lang="en-US" sz="1400" dirty="0"/>
                        <a:t>2</a:t>
                      </a:r>
                    </a:p>
                  </a:txBody>
                  <a:tcPr/>
                </a:tc>
                <a:tc>
                  <a:txBody>
                    <a:bodyPr/>
                    <a:lstStyle/>
                    <a:p>
                      <a:r>
                        <a:rPr lang="en-US" sz="1400" u="sng" kern="1200" dirty="0">
                          <a:effectLst/>
                          <a:hlinkClick r:id="rId6"/>
                        </a:rPr>
                        <a:t>ELMo</a:t>
                      </a:r>
                      <a:r>
                        <a:rPr lang="en-US" sz="1400" kern="1200" dirty="0">
                          <a:effectLst/>
                        </a:rPr>
                        <a:t> (2018)</a:t>
                      </a:r>
                    </a:p>
                    <a:p>
                      <a:r>
                        <a:rPr lang="en-US" sz="1400" u="none" strike="noStrike" kern="1200" dirty="0">
                          <a:effectLst/>
                        </a:rPr>
                        <a:t>Embeddings from Language Models</a:t>
                      </a:r>
                    </a:p>
                    <a:p>
                      <a:r>
                        <a:rPr lang="en-US" sz="1400" dirty="0">
                          <a:hlinkClick r:id="rId7"/>
                        </a:rPr>
                        <a:t>https://tfhub.dev/google/elmo/2</a:t>
                      </a:r>
                      <a:r>
                        <a:rPr lang="en-US" sz="1400" dirty="0"/>
                        <a:t> </a:t>
                      </a:r>
                    </a:p>
                  </a:txBody>
                  <a:tcPr/>
                </a:tc>
                <a:tc>
                  <a:txBody>
                    <a:bodyPr/>
                    <a:lstStyle/>
                    <a:p>
                      <a:r>
                        <a:rPr lang="en-US" sz="1400" dirty="0"/>
                        <a:t>Language Model</a:t>
                      </a:r>
                    </a:p>
                  </a:txBody>
                  <a:tcPr/>
                </a:tc>
                <a:tc>
                  <a:txBody>
                    <a:bodyPr/>
                    <a:lstStyle/>
                    <a:p>
                      <a:r>
                        <a:rPr lang="en-US" sz="1400" u="sng" kern="1200" dirty="0">
                          <a:effectLst/>
                          <a:hlinkClick r:id="rId8"/>
                        </a:rPr>
                        <a:t>1 Billion Word Benchmark</a:t>
                      </a:r>
                      <a:endParaRPr lang="en-US" sz="1400" u="sng" kern="1200" dirty="0">
                        <a:effectLst/>
                      </a:endParaRPr>
                    </a:p>
                    <a:p>
                      <a:r>
                        <a:rPr lang="en-US" sz="1400" u="none" kern="1200" dirty="0">
                          <a:effectLst/>
                        </a:rPr>
                        <a:t>Free texts on the web</a:t>
                      </a:r>
                      <a:endParaRPr lang="en-US" sz="1400" u="none" dirty="0"/>
                    </a:p>
                  </a:txBody>
                  <a:tcPr/>
                </a:tc>
                <a:tc>
                  <a:txBody>
                    <a:bodyPr/>
                    <a:lstStyle/>
                    <a:p>
                      <a:r>
                        <a:rPr lang="en-US" sz="1400" dirty="0"/>
                        <a:t>1024</a:t>
                      </a:r>
                    </a:p>
                  </a:txBody>
                  <a:tcPr/>
                </a:tc>
                <a:extLst>
                  <a:ext uri="{0D108BD9-81ED-4DB2-BD59-A6C34878D82A}">
                    <a16:rowId xmlns:a16="http://schemas.microsoft.com/office/drawing/2014/main" val="1215379678"/>
                  </a:ext>
                </a:extLst>
              </a:tr>
              <a:tr h="877450">
                <a:tc>
                  <a:txBody>
                    <a:bodyPr/>
                    <a:lstStyle/>
                    <a:p>
                      <a:r>
                        <a:rPr lang="en-US" sz="1400" dirty="0"/>
                        <a:t>3</a:t>
                      </a:r>
                    </a:p>
                  </a:txBody>
                  <a:tcPr/>
                </a:tc>
                <a:tc>
                  <a:txBody>
                    <a:bodyPr/>
                    <a:lstStyle/>
                    <a:p>
                      <a:r>
                        <a:rPr lang="en-US" sz="1400" dirty="0" err="1"/>
                        <a:t>fastText</a:t>
                      </a:r>
                      <a:r>
                        <a:rPr lang="en-US" sz="1400" dirty="0"/>
                        <a:t> (2017)</a:t>
                      </a:r>
                    </a:p>
                    <a:p>
                      <a:r>
                        <a:rPr lang="en-US" sz="1400" dirty="0">
                          <a:hlinkClick r:id="rId9"/>
                        </a:rPr>
                        <a:t>https://fasttext.cc/docs/en/english-vectors.html</a:t>
                      </a:r>
                      <a:r>
                        <a:rPr lang="en-US" sz="1400" dirty="0"/>
                        <a:t> </a:t>
                      </a:r>
                    </a:p>
                  </a:txBody>
                  <a:tcPr/>
                </a:tc>
                <a:tc>
                  <a:txBody>
                    <a:bodyPr/>
                    <a:lstStyle/>
                    <a:p>
                      <a:r>
                        <a:rPr lang="en-US" sz="1400"/>
                        <a:t>Word Embedding</a:t>
                      </a:r>
                    </a:p>
                  </a:txBody>
                  <a:tcPr/>
                </a:tc>
                <a:tc>
                  <a:txBody>
                    <a:bodyPr/>
                    <a:lstStyle/>
                    <a:p>
                      <a:r>
                        <a:rPr lang="en-US" sz="1400"/>
                        <a:t>Wikipedia 2017 + </a:t>
                      </a:r>
                      <a:r>
                        <a:rPr lang="en-US" sz="1400">
                          <a:hlinkClick r:id="rId10"/>
                        </a:rPr>
                        <a:t>UMBC </a:t>
                      </a:r>
                      <a:r>
                        <a:rPr lang="en-US" sz="1400" err="1">
                          <a:hlinkClick r:id="rId10"/>
                        </a:rPr>
                        <a:t>webbase</a:t>
                      </a:r>
                      <a:r>
                        <a:rPr lang="en-US" sz="1400">
                          <a:hlinkClick r:id="rId10"/>
                        </a:rPr>
                        <a:t> corpus </a:t>
                      </a:r>
                      <a:r>
                        <a:rPr lang="en-US" sz="1400"/>
                        <a:t>+ </a:t>
                      </a:r>
                      <a:r>
                        <a:rPr lang="en-US" sz="1400">
                          <a:hlinkClick r:id="rId11"/>
                        </a:rPr>
                        <a:t>statmt.org </a:t>
                      </a:r>
                      <a:r>
                        <a:rPr lang="en-US" sz="1400"/>
                        <a:t>news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rPr>
                        <a:t>16B tokens</a:t>
                      </a:r>
                    </a:p>
                  </a:txBody>
                  <a:tcPr/>
                </a:tc>
                <a:tc>
                  <a:txBody>
                    <a:bodyPr/>
                    <a:lstStyle/>
                    <a:p>
                      <a:r>
                        <a:rPr lang="en-US" sz="1400" dirty="0">
                          <a:effectLst/>
                        </a:rPr>
                        <a:t>300</a:t>
                      </a:r>
                    </a:p>
                  </a:txBody>
                  <a:tcPr/>
                </a:tc>
                <a:extLst>
                  <a:ext uri="{0D108BD9-81ED-4DB2-BD59-A6C34878D82A}">
                    <a16:rowId xmlns:a16="http://schemas.microsoft.com/office/drawing/2014/main" val="117683121"/>
                  </a:ext>
                </a:extLst>
              </a:tr>
              <a:tr h="1076909">
                <a:tc>
                  <a:txBody>
                    <a:bodyPr/>
                    <a:lstStyle/>
                    <a:p>
                      <a:r>
                        <a:rPr lang="en-US" sz="1400" dirty="0"/>
                        <a:t>4</a:t>
                      </a:r>
                    </a:p>
                  </a:txBody>
                  <a:tcPr/>
                </a:tc>
                <a:tc>
                  <a:txBody>
                    <a:bodyPr/>
                    <a:lstStyle/>
                    <a:p>
                      <a:r>
                        <a:rPr lang="en-US" sz="1400" dirty="0" err="1"/>
                        <a:t>XLNet</a:t>
                      </a:r>
                      <a:r>
                        <a:rPr lang="en-US" sz="1400" dirty="0"/>
                        <a:t> (2019)</a:t>
                      </a:r>
                    </a:p>
                    <a:p>
                      <a:r>
                        <a:rPr lang="en-US" sz="1400" dirty="0"/>
                        <a:t>Autoregressive, Permutation Language Modeling</a:t>
                      </a:r>
                    </a:p>
                    <a:p>
                      <a:r>
                        <a:rPr lang="en-US" sz="1400" dirty="0"/>
                        <a:t>Two Streams Self-Attention</a:t>
                      </a:r>
                    </a:p>
                    <a:p>
                      <a:r>
                        <a:rPr lang="en-US" sz="1400" dirty="0"/>
                        <a:t>Large: 24-layer, 1024-hidden, 16-heads</a:t>
                      </a:r>
                    </a:p>
                    <a:p>
                      <a:r>
                        <a:rPr lang="en-US" sz="1400" dirty="0"/>
                        <a:t>Base: 12-layer, 768-hidden, 12-heads</a:t>
                      </a:r>
                    </a:p>
                    <a:p>
                      <a:r>
                        <a:rPr lang="en-US" sz="1400" dirty="0">
                          <a:hlinkClick r:id="rId12"/>
                        </a:rPr>
                        <a:t>https://github.com/zihangdai/xlnet</a:t>
                      </a:r>
                      <a:endParaRPr lang="en-US" sz="1400" dirty="0"/>
                    </a:p>
                  </a:txBody>
                  <a:tcPr/>
                </a:tc>
                <a:tc>
                  <a:txBody>
                    <a:bodyPr/>
                    <a:lstStyle/>
                    <a:p>
                      <a:r>
                        <a:rPr lang="en-US" sz="1400" dirty="0"/>
                        <a:t>Language Model</a:t>
                      </a:r>
                    </a:p>
                  </a:txBody>
                  <a:tcPr/>
                </a:tc>
                <a:tc>
                  <a:txBody>
                    <a:bodyPr/>
                    <a:lstStyle/>
                    <a:p>
                      <a:r>
                        <a:rPr lang="en-US" sz="1400" dirty="0" err="1">
                          <a:effectLst/>
                        </a:rPr>
                        <a:t>BooksCorpus</a:t>
                      </a:r>
                      <a:r>
                        <a:rPr lang="en-US" sz="1400" dirty="0">
                          <a:effectLst/>
                        </a:rPr>
                        <a:t> + English Wikipedia + Giga5 + </a:t>
                      </a:r>
                      <a:r>
                        <a:rPr lang="en-US" sz="1400" dirty="0" err="1">
                          <a:effectLst/>
                        </a:rPr>
                        <a:t>ClueWeb</a:t>
                      </a:r>
                      <a:r>
                        <a:rPr lang="en-US" sz="1400" dirty="0">
                          <a:effectLst/>
                        </a:rPr>
                        <a:t> 2012-B + Common Crawl</a:t>
                      </a:r>
                    </a:p>
                  </a:txBody>
                  <a:tcPr/>
                </a:tc>
                <a:tc>
                  <a:txBody>
                    <a:bodyPr/>
                    <a:lstStyle/>
                    <a:p>
                      <a:r>
                        <a:rPr lang="en-US" sz="1400" dirty="0">
                          <a:effectLst/>
                        </a:rPr>
                        <a:t>Large: 1024</a:t>
                      </a:r>
                    </a:p>
                    <a:p>
                      <a:r>
                        <a:rPr lang="en-US" sz="1400" dirty="0">
                          <a:effectLst/>
                        </a:rPr>
                        <a:t>Base: 768</a:t>
                      </a:r>
                    </a:p>
                  </a:txBody>
                  <a:tcPr/>
                </a:tc>
                <a:extLst>
                  <a:ext uri="{0D108BD9-81ED-4DB2-BD59-A6C34878D82A}">
                    <a16:rowId xmlns:a16="http://schemas.microsoft.com/office/drawing/2014/main" val="3082640826"/>
                  </a:ext>
                </a:extLst>
              </a:tr>
            </a:tbl>
          </a:graphicData>
        </a:graphic>
      </p:graphicFrame>
      <p:sp>
        <p:nvSpPr>
          <p:cNvPr id="5" name="TextBox 4">
            <a:extLst>
              <a:ext uri="{FF2B5EF4-FFF2-40B4-BE49-F238E27FC236}">
                <a16:creationId xmlns:a16="http://schemas.microsoft.com/office/drawing/2014/main" id="{3BE6FDB5-D738-4B4D-8AE8-2BCF82FC78D9}"/>
              </a:ext>
            </a:extLst>
          </p:cNvPr>
          <p:cNvSpPr txBox="1"/>
          <p:nvPr/>
        </p:nvSpPr>
        <p:spPr>
          <a:xfrm>
            <a:off x="589749" y="6365611"/>
            <a:ext cx="11237976" cy="369332"/>
          </a:xfrm>
          <a:prstGeom prst="rect">
            <a:avLst/>
          </a:prstGeom>
          <a:noFill/>
        </p:spPr>
        <p:txBody>
          <a:bodyPr wrap="square" rtlCol="0" anchor="t">
            <a:spAutoFit/>
          </a:bodyPr>
          <a:lstStyle/>
          <a:p>
            <a:pPr algn="ctr"/>
            <a:r>
              <a:rPr lang="en-US" sz="1800" dirty="0">
                <a:solidFill>
                  <a:schemeClr val="tx2"/>
                </a:solidFill>
              </a:rPr>
              <a:t>Table 1. Public General-Purpose P</a:t>
            </a:r>
            <a:r>
              <a:rPr lang="en-US" sz="1800" dirty="0"/>
              <a:t>re-trained Models Experimented</a:t>
            </a:r>
            <a:endParaRPr lang="en-US" sz="1800" dirty="0">
              <a:solidFill>
                <a:schemeClr val="tx2"/>
              </a:solidFill>
            </a:endParaRPr>
          </a:p>
        </p:txBody>
      </p:sp>
      <p:pic>
        <p:nvPicPr>
          <p:cNvPr id="8" name="MS logo gray - EMF" descr="Microsoft logo, gray text version">
            <a:extLst>
              <a:ext uri="{FF2B5EF4-FFF2-40B4-BE49-F238E27FC236}">
                <a16:creationId xmlns:a16="http://schemas.microsoft.com/office/drawing/2014/main" id="{43646485-1B31-4036-93DC-CBA24A393DF1}"/>
              </a:ext>
            </a:extLst>
          </p:cNvPr>
          <p:cNvPicPr>
            <a:picLocks noChangeAspect="1"/>
          </p:cNvPicPr>
          <p:nvPr/>
        </p:nvPicPr>
        <p:blipFill>
          <a:blip r:embed="rId13"/>
          <a:stretch>
            <a:fillRect/>
          </a:stretch>
        </p:blipFill>
        <p:spPr bwMode="black">
          <a:xfrm>
            <a:off x="10237297" y="557117"/>
            <a:ext cx="1366440" cy="292608"/>
          </a:xfrm>
          <a:prstGeom prst="rect">
            <a:avLst/>
          </a:prstGeom>
        </p:spPr>
      </p:pic>
    </p:spTree>
    <p:extLst>
      <p:ext uri="{BB962C8B-B14F-4D97-AF65-F5344CB8AC3E}">
        <p14:creationId xmlns:p14="http://schemas.microsoft.com/office/powerpoint/2010/main" val="14976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9-51063_MLADS_Template">
  <a:themeElements>
    <a:clrScheme name="MLADS 2019">
      <a:dk1>
        <a:srgbClr val="1A1A1A"/>
      </a:dk1>
      <a:lt1>
        <a:srgbClr val="FFFFFF"/>
      </a:lt1>
      <a:dk2>
        <a:srgbClr val="0D0D0D"/>
      </a:dk2>
      <a:lt2>
        <a:srgbClr val="E6E6E6"/>
      </a:lt2>
      <a:accent1>
        <a:srgbClr val="A80000"/>
      </a:accent1>
      <a:accent2>
        <a:srgbClr val="505050"/>
      </a:accent2>
      <a:accent3>
        <a:srgbClr val="737373"/>
      </a:accent3>
      <a:accent4>
        <a:srgbClr val="002050"/>
      </a:accent4>
      <a:accent5>
        <a:srgbClr val="D83B01"/>
      </a:accent5>
      <a:accent6>
        <a:srgbClr val="D2D2D2"/>
      </a:accent6>
      <a:hlink>
        <a:srgbClr val="0078D7"/>
      </a:hlink>
      <a:folHlink>
        <a:srgbClr val="0078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ADS_16x9_Template.potx" id="{C846CC58-51D0-4B82-A31A-9FC97CE961F9}" vid="{E5225C03-7EB3-4DD1-8BD3-CDA01B4EC7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5469738-d190-4a4c-b6b8-8988b15c499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31E1C8545B5F46A1289E548146C625" ma:contentTypeVersion="11" ma:contentTypeDescription="Create a new document." ma:contentTypeScope="" ma:versionID="130da4fdbe73bfa16be5183749872f67">
  <xsd:schema xmlns:xsd="http://www.w3.org/2001/XMLSchema" xmlns:xs="http://www.w3.org/2001/XMLSchema" xmlns:p="http://schemas.microsoft.com/office/2006/metadata/properties" xmlns:ns3="25469738-d190-4a4c-b6b8-8988b15c4992" xmlns:ns4="b66dfca5-7be2-40eb-817d-0de687999ce1" targetNamespace="http://schemas.microsoft.com/office/2006/metadata/properties" ma:root="true" ma:fieldsID="9a9d1fbb4bf18bb801065ce85dc2d005" ns3:_="" ns4:_="">
    <xsd:import namespace="25469738-d190-4a4c-b6b8-8988b15c4992"/>
    <xsd:import namespace="b66dfca5-7be2-40eb-817d-0de687999ce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469738-d190-4a4c-b6b8-8988b15c49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6dfca5-7be2-40eb-817d-0de687999c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5469738-d190-4a4c-b6b8-8988b15c4992"/>
    <ds:schemaRef ds:uri="http://purl.org/dc/terms/"/>
    <ds:schemaRef ds:uri="http://schemas.openxmlformats.org/package/2006/metadata/core-properties"/>
    <ds:schemaRef ds:uri="b66dfca5-7be2-40eb-817d-0de687999ce1"/>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3005577-F8FD-4C83-9D8E-0AC24F6C06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469738-d190-4a4c-b6b8-8988b15c4992"/>
    <ds:schemaRef ds:uri="b66dfca5-7be2-40eb-817d-0de687999c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1753</TotalTime>
  <Words>1793</Words>
  <Application>Microsoft Office PowerPoint</Application>
  <PresentationFormat>Widescreen</PresentationFormat>
  <Paragraphs>365</Paragraphs>
  <Slides>31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-apple-system</vt:lpstr>
      <vt:lpstr>Arial</vt:lpstr>
      <vt:lpstr>Calibri</vt:lpstr>
      <vt:lpstr>Cambria Math</vt:lpstr>
      <vt:lpstr>Century</vt:lpstr>
      <vt:lpstr>Consolas</vt:lpstr>
      <vt:lpstr>Segoe UI</vt:lpstr>
      <vt:lpstr>Segoe UI Semibold</vt:lpstr>
      <vt:lpstr>Wingdings</vt:lpstr>
      <vt:lpstr>9-51063_MLADS_Template</vt:lpstr>
      <vt:lpstr>Intelligent Feedback Pipeline</vt:lpstr>
      <vt:lpstr>Get It Personal</vt:lpstr>
      <vt:lpstr>How do Microsoft customers  get heard and understood?</vt:lpstr>
      <vt:lpstr>FeedHack  Feedback Classification by Language Model Embeddings    Photo by Allie Smith on Unsplash</vt:lpstr>
      <vt:lpstr>Motivation</vt:lpstr>
      <vt:lpstr>Current Pipeline</vt:lpstr>
      <vt:lpstr>Better Solution - Featurization</vt:lpstr>
      <vt:lpstr>Semantic Relatedness Comparison</vt:lpstr>
      <vt:lpstr>Transfer Learning from Public Pre-trained Models</vt:lpstr>
      <vt:lpstr>Architecture</vt:lpstr>
      <vt:lpstr>Related Word Embeddings</vt:lpstr>
      <vt:lpstr>Classification</vt:lpstr>
      <vt:lpstr>Lessons learnt</vt:lpstr>
      <vt:lpstr>Can we do better?</vt:lpstr>
      <vt:lpstr>TransplanRL  Crowdsourcing Planner by Reinforcement Learning     Photo by Nicholas Green on Unsplash</vt:lpstr>
      <vt:lpstr>Motivation</vt:lpstr>
      <vt:lpstr>Workflow</vt:lpstr>
      <vt:lpstr>Problem Definition</vt:lpstr>
      <vt:lpstr>Reinforcement Learning in nutshell</vt:lpstr>
      <vt:lpstr>Hypotheses</vt:lpstr>
      <vt:lpstr>Problem Setup</vt:lpstr>
      <vt:lpstr>Architecture</vt:lpstr>
      <vt:lpstr>User Behavioral Pattern</vt:lpstr>
      <vt:lpstr>Action</vt:lpstr>
      <vt:lpstr>Reward</vt:lpstr>
      <vt:lpstr>Policy</vt:lpstr>
      <vt:lpstr>Algorithm</vt:lpstr>
      <vt:lpstr>Result</vt:lpstr>
      <vt:lpstr>Future Work</vt:lpstr>
      <vt:lpstr>Additional Slides</vt:lpstr>
      <vt:lpstr>Q-Learning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Feedback Pipeline</dc:title>
  <dc:creator>Michael Zhang</dc:creator>
  <cp:lastModifiedBy>Michael Zhang</cp:lastModifiedBy>
  <cp:revision>28</cp:revision>
  <dcterms:created xsi:type="dcterms:W3CDTF">2019-09-12T10:16:39Z</dcterms:created>
  <dcterms:modified xsi:type="dcterms:W3CDTF">2019-09-13T16:50:49Z</dcterms:modified>
</cp:coreProperties>
</file>